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3.svg" ContentType="image/svg+xml"/>
  <Override PartName="/ppt/media/image15.svg" ContentType="image/svg+xml"/>
  <Override PartName="/ppt/media/image1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93" r:id="rId3"/>
    <p:sldId id="315" r:id="rId4"/>
    <p:sldId id="303" r:id="rId5"/>
    <p:sldId id="319" r:id="rId6"/>
    <p:sldId id="320" r:id="rId7"/>
    <p:sldId id="296" r:id="rId8"/>
    <p:sldId id="305" r:id="rId9"/>
    <p:sldId id="299" r:id="rId10"/>
    <p:sldId id="306" r:id="rId11"/>
    <p:sldId id="297" r:id="rId12"/>
    <p:sldId id="318" r:id="rId13"/>
    <p:sldId id="307" r:id="rId14"/>
    <p:sldId id="300" r:id="rId15"/>
    <p:sldId id="332" r:id="rId16"/>
    <p:sldId id="308" r:id="rId17"/>
    <p:sldId id="298" r:id="rId18"/>
    <p:sldId id="304" r:id="rId19"/>
  </p:sldIdLst>
  <p:sldSz cx="12192000" cy="6858000"/>
  <p:notesSz cx="6858000" cy="9144000"/>
  <p:embeddedFontLst>
    <p:embeddedFont>
      <p:font typeface="OPPOSans R" panose="00020600040101010101" pitchFamily="18" charset="-122"/>
      <p:regular r:id="rId23"/>
    </p:embeddedFont>
    <p:embeddedFont>
      <p:font typeface="Microsoft YaHei" panose="020B0503020204020204" pitchFamily="34" charset="-122"/>
      <p:regular r:id="rId24"/>
    </p:embeddedFont>
    <p:embeddedFont>
      <p:font typeface="OPPOSans H" panose="00020600040101010101" charset="-122"/>
      <p:regular r:id="rId25"/>
    </p:embeddedFont>
    <p:embeddedFont>
      <p:font typeface="Sans Serif Collection" panose="020B0502040504020204" charset="0"/>
      <p:regular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93" autoAdjust="0"/>
    <p:restoredTop sz="94660"/>
  </p:normalViewPr>
  <p:slideViewPr>
    <p:cSldViewPr snapToGrid="0">
      <p:cViewPr>
        <p:scale>
          <a:sx n="100" d="100"/>
          <a:sy n="100" d="100"/>
        </p:scale>
        <p:origin x="1908" y="117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3" Type="http://schemas.openxmlformats.org/officeDocument/2006/relationships/image" Target="../media/image12.png"/><Relationship Id="rId2" Type="http://schemas.microsoft.com/office/2007/relationships/hdphoto" Target="../media/image4.wdp"/><Relationship Id="rId12" Type="http://schemas.openxmlformats.org/officeDocument/2006/relationships/slideLayout" Target="../slideLayouts/slideLayout7.xml"/><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microsoft.com/office/2007/relationships/hdphoto" Target="../media/image4.wdp"/><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microsoft.com/office/2007/relationships/hdphoto" Target="../media/image4.wdp"/><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microsoft.com/office/2007/relationships/hdphoto" Target="../media/image4.wdp"/><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microsoft.com/office/2007/relationships/hdphoto" Target="../media/image4.wdp"/><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jpeg"/><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microsoft.com/office/2007/relationships/hdphoto" Target="../media/image4.wdp"/><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microsoft.com/office/2007/relationships/hdphoto" Target="../media/image4.wdp"/><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microsoft.com/office/2007/relationships/hdphoto" Target="../media/image4.wdp"/><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microsoft.com/office/2007/relationships/hdphoto" Target="../media/image4.wdp"/><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grass field under white clouds during daytime"/>
          <p:cNvPicPr>
            <a:picLocks noChangeAspect="1" noChangeArrowheads="1"/>
          </p:cNvPicPr>
          <p:nvPr/>
        </p:nvPicPr>
        <p:blipFill>
          <a:blip r:embed="rId1">
            <a:alphaModFix amt="20000"/>
            <a:extLst>
              <a:ext uri="{28A0092B-C50C-407E-A947-70E740481C1C}">
                <a14:useLocalDpi xmlns:a14="http://schemas.microsoft.com/office/drawing/2010/main" val="0"/>
              </a:ext>
            </a:extLst>
          </a:blip>
          <a:srcRect t="3454" b="15667"/>
          <a:stretch>
            <a:fillRect/>
          </a:stretch>
        </p:blipFill>
        <p:spPr bwMode="auto">
          <a:xfrm>
            <a:off x="0" y="19050"/>
            <a:ext cx="12192000" cy="6577114"/>
          </a:xfrm>
          <a:custGeom>
            <a:avLst/>
            <a:gdLst>
              <a:gd name="connsiteX0" fmla="*/ 0 w 12192000"/>
              <a:gd name="connsiteY0" fmla="*/ 0 h 6577114"/>
              <a:gd name="connsiteX1" fmla="*/ 12192000 w 12192000"/>
              <a:gd name="connsiteY1" fmla="*/ 0 h 6577114"/>
              <a:gd name="connsiteX2" fmla="*/ 12192000 w 12192000"/>
              <a:gd name="connsiteY2" fmla="*/ 6577114 h 6577114"/>
              <a:gd name="connsiteX3" fmla="*/ 0 w 12192000"/>
              <a:gd name="connsiteY3" fmla="*/ 6577114 h 6577114"/>
            </a:gdLst>
            <a:ahLst/>
            <a:cxnLst>
              <a:cxn ang="0">
                <a:pos x="connsiteX0" y="connsiteY0"/>
              </a:cxn>
              <a:cxn ang="0">
                <a:pos x="connsiteX1" y="connsiteY1"/>
              </a:cxn>
              <a:cxn ang="0">
                <a:pos x="connsiteX2" y="connsiteY2"/>
              </a:cxn>
              <a:cxn ang="0">
                <a:pos x="connsiteX3" y="connsiteY3"/>
              </a:cxn>
            </a:cxnLst>
            <a:rect l="l" t="t" r="r" b="b"/>
            <a:pathLst>
              <a:path w="12192000" h="6577114">
                <a:moveTo>
                  <a:pt x="0" y="0"/>
                </a:moveTo>
                <a:lnTo>
                  <a:pt x="12192000" y="0"/>
                </a:lnTo>
                <a:lnTo>
                  <a:pt x="12192000" y="6577114"/>
                </a:lnTo>
                <a:lnTo>
                  <a:pt x="0" y="6577114"/>
                </a:lnTo>
                <a:close/>
              </a:path>
            </a:pathLst>
          </a:custGeom>
          <a:noFill/>
          <a:extLst>
            <a:ext uri="{909E8E84-426E-40DD-AFC4-6F175D3DCCD1}">
              <a14:hiddenFill xmlns:a14="http://schemas.microsoft.com/office/drawing/2010/main">
                <a:solidFill>
                  <a:srgbClr val="FFFFFF"/>
                </a:solidFill>
              </a14:hiddenFill>
            </a:ext>
          </a:extLst>
        </p:spPr>
      </p:pic>
      <p:sp>
        <p:nvSpPr>
          <p:cNvPr id="4" name="任意多边形: 形状 3"/>
          <p:cNvSpPr/>
          <p:nvPr/>
        </p:nvSpPr>
        <p:spPr>
          <a:xfrm>
            <a:off x="0" y="4434580"/>
            <a:ext cx="12192000" cy="2423420"/>
          </a:xfrm>
          <a:custGeom>
            <a:avLst/>
            <a:gdLst>
              <a:gd name="connsiteX0" fmla="*/ 3370191 w 12192000"/>
              <a:gd name="connsiteY0" fmla="*/ 1048 h 2423420"/>
              <a:gd name="connsiteX1" fmla="*/ 4085172 w 12192000"/>
              <a:gd name="connsiteY1" fmla="*/ 11949 h 2423420"/>
              <a:gd name="connsiteX2" fmla="*/ 9917386 w 12192000"/>
              <a:gd name="connsiteY2" fmla="*/ 945399 h 2423420"/>
              <a:gd name="connsiteX3" fmla="*/ 12034664 w 12192000"/>
              <a:gd name="connsiteY3" fmla="*/ 613494 h 2423420"/>
              <a:gd name="connsiteX4" fmla="*/ 12192000 w 12192000"/>
              <a:gd name="connsiteY4" fmla="*/ 570936 h 2423420"/>
              <a:gd name="connsiteX5" fmla="*/ 12192000 w 12192000"/>
              <a:gd name="connsiteY5" fmla="*/ 2423420 h 2423420"/>
              <a:gd name="connsiteX6" fmla="*/ 0 w 12192000"/>
              <a:gd name="connsiteY6" fmla="*/ 2423420 h 2423420"/>
              <a:gd name="connsiteX7" fmla="*/ 0 w 12192000"/>
              <a:gd name="connsiteY7" fmla="*/ 284774 h 2423420"/>
              <a:gd name="connsiteX8" fmla="*/ 111796 w 12192000"/>
              <a:gd name="connsiteY8" fmla="*/ 270152 h 2423420"/>
              <a:gd name="connsiteX9" fmla="*/ 3370191 w 12192000"/>
              <a:gd name="connsiteY9" fmla="*/ 1048 h 24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423420">
                <a:moveTo>
                  <a:pt x="3370191" y="1048"/>
                </a:moveTo>
                <a:cubicBezTo>
                  <a:pt x="3615751" y="-1892"/>
                  <a:pt x="3855562" y="1234"/>
                  <a:pt x="4085172" y="11949"/>
                </a:cubicBezTo>
                <a:cubicBezTo>
                  <a:pt x="5922052" y="97674"/>
                  <a:pt x="8034221" y="977149"/>
                  <a:pt x="9917386" y="945399"/>
                </a:cubicBezTo>
                <a:cubicBezTo>
                  <a:pt x="10623573" y="933493"/>
                  <a:pt x="11334214" y="792553"/>
                  <a:pt x="12034664" y="613494"/>
                </a:cubicBezTo>
                <a:lnTo>
                  <a:pt x="12192000" y="570936"/>
                </a:lnTo>
                <a:lnTo>
                  <a:pt x="12192000" y="2423420"/>
                </a:lnTo>
                <a:lnTo>
                  <a:pt x="0" y="2423420"/>
                </a:lnTo>
                <a:lnTo>
                  <a:pt x="0" y="284774"/>
                </a:lnTo>
                <a:lnTo>
                  <a:pt x="111796" y="270152"/>
                </a:lnTo>
                <a:cubicBezTo>
                  <a:pt x="1043763" y="150313"/>
                  <a:pt x="2265174" y="14275"/>
                  <a:pt x="3370191" y="104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p:nvSpPr>
        <p:spPr>
          <a:xfrm>
            <a:off x="4629595" y="4854488"/>
            <a:ext cx="7562405" cy="2003512"/>
          </a:xfrm>
          <a:custGeom>
            <a:avLst/>
            <a:gdLst>
              <a:gd name="connsiteX0" fmla="*/ 574331 w 7562405"/>
              <a:gd name="connsiteY0" fmla="*/ 431645 h 2003512"/>
              <a:gd name="connsiteX1" fmla="*/ 680719 w 7562405"/>
              <a:gd name="connsiteY1" fmla="*/ 433793 h 2003512"/>
              <a:gd name="connsiteX2" fmla="*/ 734298 w 7562405"/>
              <a:gd name="connsiteY2" fmla="*/ 443256 h 2003512"/>
              <a:gd name="connsiteX3" fmla="*/ 705016 w 7562405"/>
              <a:gd name="connsiteY3" fmla="*/ 446466 h 2003512"/>
              <a:gd name="connsiteX4" fmla="*/ 574331 w 7562405"/>
              <a:gd name="connsiteY4" fmla="*/ 431645 h 2003512"/>
              <a:gd name="connsiteX5" fmla="*/ 5319743 w 7562405"/>
              <a:gd name="connsiteY5" fmla="*/ 1048 h 2003512"/>
              <a:gd name="connsiteX6" fmla="*/ 6034723 w 7562405"/>
              <a:gd name="connsiteY6" fmla="*/ 11949 h 2003512"/>
              <a:gd name="connsiteX7" fmla="*/ 7456120 w 7562405"/>
              <a:gd name="connsiteY7" fmla="*/ 198431 h 2003512"/>
              <a:gd name="connsiteX8" fmla="*/ 7562405 w 7562405"/>
              <a:gd name="connsiteY8" fmla="*/ 220039 h 2003512"/>
              <a:gd name="connsiteX9" fmla="*/ 7562405 w 7562405"/>
              <a:gd name="connsiteY9" fmla="*/ 2003512 h 2003512"/>
              <a:gd name="connsiteX10" fmla="*/ 0 w 7562405"/>
              <a:gd name="connsiteY10" fmla="*/ 2003512 h 2003512"/>
              <a:gd name="connsiteX11" fmla="*/ 8733 w 7562405"/>
              <a:gd name="connsiteY11" fmla="*/ 1979541 h 2003512"/>
              <a:gd name="connsiteX12" fmla="*/ 860278 w 7562405"/>
              <a:gd name="connsiteY12" fmla="*/ 640599 h 2003512"/>
              <a:gd name="connsiteX13" fmla="*/ 736081 w 7562405"/>
              <a:gd name="connsiteY13" fmla="*/ 443571 h 2003512"/>
              <a:gd name="connsiteX14" fmla="*/ 734298 w 7562405"/>
              <a:gd name="connsiteY14" fmla="*/ 443256 h 2003512"/>
              <a:gd name="connsiteX15" fmla="*/ 845661 w 7562405"/>
              <a:gd name="connsiteY15" fmla="*/ 431049 h 2003512"/>
              <a:gd name="connsiteX16" fmla="*/ 5319743 w 7562405"/>
              <a:gd name="connsiteY16" fmla="*/ 1048 h 20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62405" h="2003512">
                <a:moveTo>
                  <a:pt x="574331" y="431645"/>
                </a:moveTo>
                <a:cubicBezTo>
                  <a:pt x="605926" y="429512"/>
                  <a:pt x="643325" y="429549"/>
                  <a:pt x="680719" y="433793"/>
                </a:cubicBezTo>
                <a:lnTo>
                  <a:pt x="734298" y="443256"/>
                </a:lnTo>
                <a:lnTo>
                  <a:pt x="705016" y="446466"/>
                </a:lnTo>
                <a:cubicBezTo>
                  <a:pt x="424283" y="473165"/>
                  <a:pt x="463752" y="439111"/>
                  <a:pt x="574331" y="431645"/>
                </a:cubicBezTo>
                <a:close/>
                <a:moveTo>
                  <a:pt x="5319743" y="1048"/>
                </a:moveTo>
                <a:cubicBezTo>
                  <a:pt x="5565302" y="-1892"/>
                  <a:pt x="5805113" y="1234"/>
                  <a:pt x="6034723" y="11949"/>
                </a:cubicBezTo>
                <a:cubicBezTo>
                  <a:pt x="6493943" y="33380"/>
                  <a:pt x="6970369" y="104421"/>
                  <a:pt x="7456120" y="198431"/>
                </a:cubicBezTo>
                <a:lnTo>
                  <a:pt x="7562405" y="220039"/>
                </a:lnTo>
                <a:lnTo>
                  <a:pt x="7562405" y="2003512"/>
                </a:lnTo>
                <a:lnTo>
                  <a:pt x="0" y="2003512"/>
                </a:lnTo>
                <a:lnTo>
                  <a:pt x="8733" y="1979541"/>
                </a:lnTo>
                <a:cubicBezTo>
                  <a:pt x="227633" y="1469820"/>
                  <a:pt x="785671" y="879716"/>
                  <a:pt x="860278" y="640599"/>
                </a:cubicBezTo>
                <a:cubicBezTo>
                  <a:pt x="897582" y="521041"/>
                  <a:pt x="825924" y="465974"/>
                  <a:pt x="736081" y="443571"/>
                </a:cubicBezTo>
                <a:lnTo>
                  <a:pt x="734298" y="443256"/>
                </a:lnTo>
                <a:lnTo>
                  <a:pt x="845661" y="431049"/>
                </a:lnTo>
                <a:cubicBezTo>
                  <a:pt x="1600268" y="339371"/>
                  <a:pt x="3600828" y="21623"/>
                  <a:pt x="5319743" y="104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p:cNvSpPr/>
          <p:nvPr/>
        </p:nvSpPr>
        <p:spPr>
          <a:xfrm>
            <a:off x="0" y="4174846"/>
            <a:ext cx="12192000" cy="2683154"/>
          </a:xfrm>
          <a:custGeom>
            <a:avLst/>
            <a:gdLst>
              <a:gd name="connsiteX0" fmla="*/ 12192000 w 12192000"/>
              <a:gd name="connsiteY0" fmla="*/ 0 h 2683154"/>
              <a:gd name="connsiteX1" fmla="*/ 12192000 w 12192000"/>
              <a:gd name="connsiteY1" fmla="*/ 2683154 h 2683154"/>
              <a:gd name="connsiteX2" fmla="*/ 0 w 12192000"/>
              <a:gd name="connsiteY2" fmla="*/ 2683154 h 2683154"/>
              <a:gd name="connsiteX3" fmla="*/ 0 w 12192000"/>
              <a:gd name="connsiteY3" fmla="*/ 180279 h 2683154"/>
              <a:gd name="connsiteX4" fmla="*/ 39384 w 12192000"/>
              <a:gd name="connsiteY4" fmla="*/ 177454 h 2683154"/>
              <a:gd name="connsiteX5" fmla="*/ 1460870 w 12192000"/>
              <a:gd name="connsiteY5" fmla="*/ 162869 h 2683154"/>
              <a:gd name="connsiteX6" fmla="*/ 7121986 w 12192000"/>
              <a:gd name="connsiteY6" fmla="*/ 1096319 h 2683154"/>
              <a:gd name="connsiteX7" fmla="*/ 12121946 w 12192000"/>
              <a:gd name="connsiteY7" fmla="*/ 8188 h 268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683154">
                <a:moveTo>
                  <a:pt x="12192000" y="0"/>
                </a:moveTo>
                <a:lnTo>
                  <a:pt x="12192000" y="2683154"/>
                </a:lnTo>
                <a:lnTo>
                  <a:pt x="0" y="2683154"/>
                </a:lnTo>
                <a:lnTo>
                  <a:pt x="0" y="180279"/>
                </a:lnTo>
                <a:lnTo>
                  <a:pt x="39384" y="177454"/>
                </a:lnTo>
                <a:cubicBezTo>
                  <a:pt x="529766" y="150368"/>
                  <a:pt x="1015122" y="141438"/>
                  <a:pt x="1460870" y="162869"/>
                </a:cubicBezTo>
                <a:cubicBezTo>
                  <a:pt x="3243862" y="248594"/>
                  <a:pt x="5294067" y="1128069"/>
                  <a:pt x="7121986" y="1096319"/>
                </a:cubicBezTo>
                <a:cubicBezTo>
                  <a:pt x="8835661" y="1066554"/>
                  <a:pt x="10576357" y="230326"/>
                  <a:pt x="12121946" y="8188"/>
                </a:cubicBez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文本框 14"/>
          <p:cNvSpPr txBox="1"/>
          <p:nvPr/>
        </p:nvSpPr>
        <p:spPr>
          <a:xfrm>
            <a:off x="1352550" y="267970"/>
            <a:ext cx="10180955" cy="5744210"/>
          </a:xfrm>
          <a:prstGeom prst="rect">
            <a:avLst/>
          </a:prstGeom>
          <a:noFill/>
        </p:spPr>
        <p:txBody>
          <a:bodyPr wrap="square" lIns="0" tIns="0" rIns="0" bIns="0">
            <a:noAutofit/>
          </a:bodyPr>
          <a:lstStyle/>
          <a:p>
            <a:pPr algn="l"/>
            <a:r>
              <a:rPr lang="en-IN" altLang="en-US" sz="2000" b="1" dirty="0">
                <a:effectLst>
                  <a:outerShdw blurRad="38100" dist="38100" dir="2700000" algn="tl">
                    <a:srgbClr val="000000">
                      <a:alpha val="43137"/>
                    </a:srgbClr>
                  </a:outerShdw>
                </a:effectLst>
                <a:sym typeface="+mn-ea"/>
              </a:rPr>
              <a:t>         </a:t>
            </a:r>
            <a:r>
              <a:rPr lang="en-US" sz="2400" b="1" dirty="0">
                <a:effectLst>
                  <a:outerShdw blurRad="38100" dist="38100" dir="2700000" algn="tl">
                    <a:srgbClr val="000000">
                      <a:alpha val="43137"/>
                    </a:srgbClr>
                  </a:outerShdw>
                </a:effectLst>
                <a:latin typeface="Sans Serif Collection" panose="020B0502040504020204" charset="0"/>
                <a:cs typeface="Sans Serif Collection" panose="020B0502040504020204" charset="0"/>
                <a:sym typeface="+mn-ea"/>
              </a:rPr>
              <a:t>ANNAMACHARYA INSTITUTE OF TECHNOLOGY AND SCIENCES </a:t>
            </a:r>
            <a:endParaRPr lang="en-IN" sz="2400" dirty="0">
              <a:effectLst>
                <a:outerShdw blurRad="38100" dist="38100" dir="2700000" algn="tl">
                  <a:srgbClr val="000000">
                    <a:alpha val="43137"/>
                  </a:srgbClr>
                </a:outerShdw>
              </a:effectLst>
              <a:latin typeface="Sans Serif Collection" panose="020B0502040504020204" charset="0"/>
              <a:cs typeface="Sans Serif Collection" panose="020B0502040504020204" charset="0"/>
            </a:endParaRPr>
          </a:p>
          <a:p>
            <a:pPr algn="l"/>
            <a:r>
              <a:rPr lang="en-IN" sz="2400" dirty="0">
                <a:latin typeface="Sans Serif Collection" panose="020B0502040504020204" charset="0"/>
                <a:cs typeface="Sans Serif Collection" panose="020B0502040504020204" charset="0"/>
              </a:rPr>
              <a:t>                                       </a:t>
            </a:r>
            <a:r>
              <a:rPr lang="en-US" sz="2400" b="1" dirty="0">
                <a:effectLst>
                  <a:outerShdw blurRad="38100" dist="38100" dir="2700000" algn="tl">
                    <a:srgbClr val="000000">
                      <a:alpha val="43137"/>
                    </a:srgbClr>
                  </a:outerShdw>
                </a:effectLst>
                <a:latin typeface="Sans Serif Collection" panose="020B0502040504020204" charset="0"/>
                <a:cs typeface="Sans Serif Collection" panose="020B0502040504020204" charset="0"/>
                <a:sym typeface="+mn-ea"/>
              </a:rPr>
              <a:t>(AUTONOMOUS),RAJAMPET</a:t>
            </a:r>
            <a:endParaRPr lang="en-IN" sz="2400" dirty="0">
              <a:effectLst>
                <a:outerShdw blurRad="38100" dist="38100" dir="2700000" algn="tl">
                  <a:srgbClr val="000000">
                    <a:alpha val="43137"/>
                  </a:srgbClr>
                </a:outerShdw>
              </a:effectLst>
              <a:latin typeface="Sans Serif Collection" panose="020B0502040504020204" charset="0"/>
              <a:cs typeface="Sans Serif Collection" panose="020B0502040504020204" charset="0"/>
            </a:endParaRPr>
          </a:p>
          <a:p>
            <a:pPr algn="l"/>
            <a:endParaRPr lang="en-IN" sz="2000" dirty="0"/>
          </a:p>
          <a:p>
            <a:pPr algn="ctr"/>
            <a:r>
              <a:rPr lang="en-US" sz="5400" b="1" dirty="0">
                <a:solidFill>
                  <a:srgbClr val="231971"/>
                </a:solidFill>
                <a:latin typeface="Sans Serif Collection" panose="020B0502040504020204" charset="0"/>
                <a:ea typeface="Outfit" pitchFamily="34" charset="-122"/>
                <a:cs typeface="Sans Serif Collection" panose="020B0502040504020204" charset="0"/>
                <a:sym typeface="+mn-ea"/>
              </a:rPr>
              <a:t>APP QUEST Boot Camp</a:t>
            </a:r>
            <a:endParaRPr lang="en-US" sz="5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ctr"/>
            <a:r>
              <a:rPr lang="en-IN" altLang="en-US" sz="5400" b="1" dirty="0">
                <a:solidFill>
                  <a:srgbClr val="231971"/>
                </a:solidFill>
                <a:latin typeface="Sans Serif Collection" panose="020B0502040504020204" charset="0"/>
                <a:ea typeface="Outfit" pitchFamily="34" charset="-122"/>
                <a:cs typeface="Sans Serif Collection" panose="020B0502040504020204" charset="0"/>
                <a:sym typeface="+mn-ea"/>
              </a:rPr>
              <a:t>IDEA</a:t>
            </a:r>
            <a:endParaRPr lang="en-IN" altLang="en-US" sz="5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ctr"/>
            <a:endPar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l"/>
            <a:r>
              <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rPr>
              <a:t>                                               PRESENTED BY:-</a:t>
            </a:r>
            <a:endPar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l"/>
            <a:r>
              <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rPr>
              <a:t>                                               TEAM NAME:-(THE DREAM CATCHERS.)</a:t>
            </a:r>
            <a:endPar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l"/>
            <a:r>
              <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rPr>
              <a:t>                                               NAME                     ROLL NO:-</a:t>
            </a:r>
            <a:endPar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l"/>
            <a:r>
              <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rPr>
              <a:t>                                               P.Neeraja               (21701A04A1)</a:t>
            </a:r>
            <a:endPar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l"/>
            <a:r>
              <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rPr>
              <a:t>                                               D.Meghana            (21701A0485)</a:t>
            </a:r>
            <a:endPar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l"/>
            <a:r>
              <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rPr>
              <a:t>                                               B.Lahari                 (21701A0467)</a:t>
            </a:r>
            <a:endPar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l"/>
            <a:r>
              <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rPr>
              <a:t>                                               K.Mohanbabu       (21701A0488)</a:t>
            </a:r>
            <a:endPar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endParaRPr>
          </a:p>
          <a:p>
            <a:pPr algn="l"/>
            <a:r>
              <a:rPr lang="en-IN" altLang="en-US" sz="2400" b="1" dirty="0">
                <a:solidFill>
                  <a:srgbClr val="231971"/>
                </a:solidFill>
                <a:latin typeface="Sans Serif Collection" panose="020B0502040504020204" charset="0"/>
                <a:ea typeface="Outfit" pitchFamily="34" charset="-122"/>
                <a:cs typeface="Sans Serif Collection" panose="020B0502040504020204" charset="0"/>
                <a:sym typeface="+mn-ea"/>
              </a:rPr>
              <a:t>                                               K.Muralikrishna    (21701A0492</a:t>
            </a:r>
            <a:r>
              <a:rPr lang="en-IN" altLang="en-US" sz="2400" b="1" dirty="0">
                <a:solidFill>
                  <a:srgbClr val="231971"/>
                </a:solidFill>
                <a:latin typeface="Outfit" pitchFamily="2" charset="0"/>
                <a:ea typeface="Outfit" pitchFamily="34" charset="-122"/>
                <a:cs typeface="Outfit" pitchFamily="34" charset="-120"/>
                <a:sym typeface="+mn-ea"/>
              </a:rPr>
              <a:t>) </a:t>
            </a:r>
            <a:endParaRPr lang="en-IN" altLang="en-US" sz="2400" b="1" dirty="0">
              <a:solidFill>
                <a:srgbClr val="231971"/>
              </a:solidFill>
              <a:effectLst>
                <a:outerShdw dist="76200" dir="2700000" algn="tl" rotWithShape="0">
                  <a:schemeClr val="accent1">
                    <a:lumMod val="20000"/>
                    <a:lumOff val="80000"/>
                    <a:alpha val="60000"/>
                  </a:schemeClr>
                </a:outerShdw>
              </a:effectLst>
              <a:latin typeface="Outfit" pitchFamily="2" charset="0"/>
              <a:ea typeface="Outfit" pitchFamily="34" charset="-122"/>
              <a:cs typeface="Outfit" pitchFamily="34" charset="-120"/>
              <a:sym typeface="+mn-ea"/>
            </a:endParaRPr>
          </a:p>
        </p:txBody>
      </p:sp>
      <p:sp>
        <p:nvSpPr>
          <p:cNvPr id="11" name="任意多边形: 形状 10"/>
          <p:cNvSpPr/>
          <p:nvPr/>
        </p:nvSpPr>
        <p:spPr>
          <a:xfrm>
            <a:off x="0" y="6304332"/>
            <a:ext cx="12192000" cy="553668"/>
          </a:xfrm>
          <a:custGeom>
            <a:avLst/>
            <a:gdLst>
              <a:gd name="connsiteX0" fmla="*/ 0 w 12192000"/>
              <a:gd name="connsiteY0" fmla="*/ 322589 h 553668"/>
              <a:gd name="connsiteX1" fmla="*/ 81931 w 12192000"/>
              <a:gd name="connsiteY1" fmla="*/ 332114 h 553668"/>
              <a:gd name="connsiteX2" fmla="*/ 1168518 w 12192000"/>
              <a:gd name="connsiteY2" fmla="*/ 526970 h 553668"/>
              <a:gd name="connsiteX3" fmla="*/ 1290779 w 12192000"/>
              <a:gd name="connsiteY3" fmla="*/ 553668 h 553668"/>
              <a:gd name="connsiteX4" fmla="*/ 0 w 12192000"/>
              <a:gd name="connsiteY4" fmla="*/ 553668 h 553668"/>
              <a:gd name="connsiteX5" fmla="*/ 12192000 w 12192000"/>
              <a:gd name="connsiteY5" fmla="*/ 0 h 553668"/>
              <a:gd name="connsiteX6" fmla="*/ 12192000 w 12192000"/>
              <a:gd name="connsiteY6" fmla="*/ 553668 h 553668"/>
              <a:gd name="connsiteX7" fmla="*/ 8472406 w 12192000"/>
              <a:gd name="connsiteY7" fmla="*/ 553668 h 553668"/>
              <a:gd name="connsiteX8" fmla="*/ 8713644 w 12192000"/>
              <a:gd name="connsiteY8" fmla="*/ 485630 h 553668"/>
              <a:gd name="connsiteX9" fmla="*/ 10680184 w 12192000"/>
              <a:gd name="connsiteY9" fmla="*/ 75590 h 553668"/>
              <a:gd name="connsiteX10" fmla="*/ 11992067 w 12192000"/>
              <a:gd name="connsiteY10" fmla="*/ 2292 h 55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53668">
                <a:moveTo>
                  <a:pt x="0" y="322589"/>
                </a:moveTo>
                <a:lnTo>
                  <a:pt x="81931" y="332114"/>
                </a:lnTo>
                <a:cubicBezTo>
                  <a:pt x="437773" y="380400"/>
                  <a:pt x="801076" y="449098"/>
                  <a:pt x="1168518" y="526970"/>
                </a:cubicBezTo>
                <a:lnTo>
                  <a:pt x="1290779" y="553668"/>
                </a:lnTo>
                <a:lnTo>
                  <a:pt x="0" y="553668"/>
                </a:lnTo>
                <a:close/>
                <a:moveTo>
                  <a:pt x="12192000" y="0"/>
                </a:moveTo>
                <a:lnTo>
                  <a:pt x="12192000" y="553668"/>
                </a:lnTo>
                <a:lnTo>
                  <a:pt x="8472406" y="553668"/>
                </a:lnTo>
                <a:lnTo>
                  <a:pt x="8713644" y="485630"/>
                </a:lnTo>
                <a:cubicBezTo>
                  <a:pt x="9393995" y="296154"/>
                  <a:pt x="10054390" y="129168"/>
                  <a:pt x="10680184" y="75590"/>
                </a:cubicBezTo>
                <a:cubicBezTo>
                  <a:pt x="11097380" y="39872"/>
                  <a:pt x="11544571" y="14372"/>
                  <a:pt x="11992067" y="2292"/>
                </a:cubicBez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 name="Image 1" descr="preencoded.png"/>
          <p:cNvPicPr>
            <a:picLocks noChangeAspect="1"/>
          </p:cNvPicPr>
          <p:nvPr/>
        </p:nvPicPr>
        <p:blipFill>
          <a:blip r:embed="rId2"/>
          <a:stretch>
            <a:fillRect/>
          </a:stretch>
        </p:blipFill>
        <p:spPr>
          <a:xfrm>
            <a:off x="114737" y="267772"/>
            <a:ext cx="1659612" cy="16596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60400" y="628490"/>
            <a:ext cx="4000036" cy="49212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accent1"/>
                </a:solidFill>
                <a:latin typeface="Sans Serif Collection" panose="020B0502040504020204" charset="0"/>
                <a:cs typeface="Sans Serif Collection" panose="020B0502040504020204" charset="0"/>
              </a:rPr>
              <a:t>Tech Stack</a:t>
            </a:r>
            <a:endParaRPr lang="en-US" altLang="zh-CN" sz="3200" dirty="0">
              <a:solidFill>
                <a:schemeClr val="accent1"/>
              </a:solidFill>
              <a:latin typeface="Sans Serif Collection" panose="020B0502040504020204" charset="0"/>
              <a:cs typeface="Sans Serif Collection" panose="020B0502040504020204" charset="0"/>
            </a:endParaRPr>
          </a:p>
        </p:txBody>
      </p:sp>
      <p:grpSp>
        <p:nvGrpSpPr>
          <p:cNvPr id="8193" name="组合 8192"/>
          <p:cNvGrpSpPr/>
          <p:nvPr/>
        </p:nvGrpSpPr>
        <p:grpSpPr>
          <a:xfrm>
            <a:off x="571391" y="1606438"/>
            <a:ext cx="3429000" cy="3825240"/>
            <a:chOff x="571391" y="1606438"/>
            <a:chExt cx="3429000" cy="3825240"/>
          </a:xfrm>
        </p:grpSpPr>
        <p:sp>
          <p:nvSpPr>
            <p:cNvPr id="7" name="文本框 6"/>
            <p:cNvSpPr txBox="1"/>
            <p:nvPr/>
          </p:nvSpPr>
          <p:spPr>
            <a:xfrm>
              <a:off x="1364150" y="1790330"/>
              <a:ext cx="1019510" cy="369332"/>
            </a:xfrm>
            <a:prstGeom prst="rect">
              <a:avLst/>
            </a:prstGeom>
            <a:noFill/>
          </p:spPr>
          <p:txBody>
            <a:bodyPr wrap="none" lIns="0" tIns="0" rIns="0" bIns="0" rtlCol="0" anchor="b" anchorCtr="0">
              <a:spAutoFit/>
            </a:bodyPr>
            <a:lstStyle/>
            <a:p>
              <a:r>
                <a:rPr kumimoji="1" lang="en-US" altLang="zh-CN" sz="2400" dirty="0">
                  <a:solidFill>
                    <a:schemeClr val="accent1"/>
                  </a:solidFill>
                  <a:latin typeface="+mj-lt"/>
                  <a:ea typeface="Microsoft YaHei" panose="020B0503020204020204" pitchFamily="34" charset="-122"/>
                  <a:sym typeface="Arial" panose="020B0604020202020204" pitchFamily="34" charset="0"/>
                </a:rPr>
                <a:t>Step 1</a:t>
              </a:r>
              <a:endParaRPr kumimoji="1" lang="en-US" altLang="zh-CN" sz="2400" dirty="0">
                <a:solidFill>
                  <a:schemeClr val="accent1"/>
                </a:solidFill>
                <a:latin typeface="+mj-lt"/>
                <a:ea typeface="Microsoft YaHei" panose="020B0503020204020204" pitchFamily="34" charset="-122"/>
                <a:sym typeface="Arial" panose="020B0604020202020204" pitchFamily="34" charset="0"/>
              </a:endParaRPr>
            </a:p>
          </p:txBody>
        </p:sp>
        <p:sp>
          <p:nvSpPr>
            <p:cNvPr id="14" name="文本框 13"/>
            <p:cNvSpPr txBox="1"/>
            <p:nvPr/>
          </p:nvSpPr>
          <p:spPr>
            <a:xfrm>
              <a:off x="660291" y="2400188"/>
              <a:ext cx="3340100" cy="3031490"/>
            </a:xfrm>
            <a:prstGeom prst="rect">
              <a:avLst/>
            </a:prstGeom>
            <a:noFill/>
            <a:effectLst/>
          </p:spPr>
          <p:txBody>
            <a:bodyPr wrap="square" lIns="0" tIns="0" rIns="0" bIns="0" rtlCol="0" anchor="t">
              <a:noAutofit/>
            </a:bodyPr>
            <a:lstStyle/>
            <a:p>
              <a:pPr marL="360045" indent="-360045">
                <a:lnSpc>
                  <a:spcPct val="12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Frontend Development:</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a:p>
              <a:pPr marL="360045" indent="-360045">
                <a:lnSpc>
                  <a:spcPct val="120000"/>
                </a:lnSpc>
                <a:buClr>
                  <a:schemeClr val="accent1"/>
                </a:buClr>
                <a:buSzPct val="80000"/>
                <a:buFont typeface="Wingdings" panose="05000000000000000000" pitchFamily="2" charset="2"/>
                <a:buChar char="p"/>
              </a:pP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marL="360045" indent="-360045">
                <a:lnSpc>
                  <a:spcPct val="120000"/>
                </a:lnSpc>
                <a:buClr>
                  <a:schemeClr val="accent1"/>
                </a:buClr>
                <a:buSzPct val="80000"/>
                <a:buFont typeface="Wingdings" panose="05000000000000000000" pitchFamily="2" charset="2"/>
                <a:buChar char="p"/>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Utilize React Native for cross-platform mobile app development, ensuring compatibility with both iOS and Android.</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marL="360045" indent="-360045">
                <a:lnSpc>
                  <a:spcPct val="120000"/>
                </a:lnSpc>
                <a:buClr>
                  <a:schemeClr val="accent1"/>
                </a:buClr>
                <a:buSzPct val="80000"/>
                <a:buFont typeface="Wingdings" panose="05000000000000000000" pitchFamily="2" charset="2"/>
                <a:buChar char="p"/>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Design a clean, minimalistic user interface using Figma for prototyping and modern design principles.</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pic>
          <p:nvPicPr>
            <p:cNvPr id="21" name="图形 20"/>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391" y="1606438"/>
              <a:ext cx="686239" cy="686239"/>
            </a:xfrm>
            <a:prstGeom prst="rect">
              <a:avLst/>
            </a:prstGeom>
          </p:spPr>
        </p:pic>
        <p:cxnSp>
          <p:nvCxnSpPr>
            <p:cNvPr id="10" name="直接箭头连接符 6"/>
            <p:cNvCxnSpPr/>
            <p:nvPr/>
          </p:nvCxnSpPr>
          <p:spPr>
            <a:xfrm>
              <a:off x="660400" y="2383581"/>
              <a:ext cx="2707640" cy="0"/>
            </a:xfrm>
            <a:prstGeom prst="straightConnector1">
              <a:avLst/>
            </a:prstGeom>
            <a:ln w="25400">
              <a:solidFill>
                <a:schemeClr val="accent1"/>
              </a:solidFill>
              <a:round/>
              <a:tailEnd type="oval"/>
            </a:ln>
          </p:spPr>
          <p:style>
            <a:lnRef idx="1">
              <a:schemeClr val="accent1"/>
            </a:lnRef>
            <a:fillRef idx="0">
              <a:schemeClr val="accent1"/>
            </a:fillRef>
            <a:effectRef idx="0">
              <a:schemeClr val="accent1"/>
            </a:effectRef>
            <a:fontRef idx="minor">
              <a:schemeClr val="tx1"/>
            </a:fontRef>
          </p:style>
        </p:cxnSp>
      </p:grpSp>
      <p:grpSp>
        <p:nvGrpSpPr>
          <p:cNvPr id="8192" name="组合 8191"/>
          <p:cNvGrpSpPr/>
          <p:nvPr/>
        </p:nvGrpSpPr>
        <p:grpSpPr>
          <a:xfrm>
            <a:off x="4621107" y="1606438"/>
            <a:ext cx="3539490" cy="3863975"/>
            <a:chOff x="4381445" y="1606438"/>
            <a:chExt cx="3539490" cy="3863975"/>
          </a:xfrm>
        </p:grpSpPr>
        <p:sp>
          <p:nvSpPr>
            <p:cNvPr id="27" name="文本框 26"/>
            <p:cNvSpPr txBox="1"/>
            <p:nvPr/>
          </p:nvSpPr>
          <p:spPr>
            <a:xfrm>
              <a:off x="5174204" y="1790330"/>
              <a:ext cx="1070806" cy="369332"/>
            </a:xfrm>
            <a:prstGeom prst="rect">
              <a:avLst/>
            </a:prstGeom>
            <a:noFill/>
          </p:spPr>
          <p:txBody>
            <a:bodyPr wrap="none" lIns="0" tIns="0" rIns="0" bIns="0" rtlCol="0" anchor="b" anchorCtr="0">
              <a:spAutoFit/>
            </a:bodyPr>
            <a:lstStyle/>
            <a:p>
              <a:r>
                <a:rPr kumimoji="1" lang="en-US" altLang="zh-CN" sz="2400" dirty="0">
                  <a:solidFill>
                    <a:schemeClr val="accent1"/>
                  </a:solidFill>
                  <a:latin typeface="+mj-lt"/>
                  <a:ea typeface="Microsoft YaHei" panose="020B0503020204020204" pitchFamily="34" charset="-122"/>
                  <a:sym typeface="Arial" panose="020B0604020202020204" pitchFamily="34" charset="0"/>
                </a:rPr>
                <a:t>Step 2</a:t>
              </a:r>
              <a:endParaRPr kumimoji="1" lang="en-US" altLang="zh-CN" sz="2400" dirty="0">
                <a:solidFill>
                  <a:schemeClr val="accent1"/>
                </a:solidFill>
                <a:latin typeface="+mj-lt"/>
                <a:ea typeface="Microsoft YaHei" panose="020B0503020204020204" pitchFamily="34" charset="-122"/>
                <a:sym typeface="Arial" panose="020B0604020202020204" pitchFamily="34" charset="0"/>
              </a:endParaRPr>
            </a:p>
          </p:txBody>
        </p:sp>
        <p:pic>
          <p:nvPicPr>
            <p:cNvPr id="22" name="图形 2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1445" y="1606438"/>
              <a:ext cx="686239" cy="686239"/>
            </a:xfrm>
            <a:prstGeom prst="rect">
              <a:avLst/>
            </a:prstGeom>
          </p:spPr>
        </p:pic>
        <p:sp>
          <p:nvSpPr>
            <p:cNvPr id="37" name="文本框 36"/>
            <p:cNvSpPr txBox="1"/>
            <p:nvPr/>
          </p:nvSpPr>
          <p:spPr>
            <a:xfrm>
              <a:off x="4470345" y="2485913"/>
              <a:ext cx="3450590" cy="2984500"/>
            </a:xfrm>
            <a:prstGeom prst="rect">
              <a:avLst/>
            </a:prstGeom>
            <a:noFill/>
            <a:effectLst/>
          </p:spPr>
          <p:txBody>
            <a:bodyPr wrap="square" lIns="0" tIns="0" rIns="0" bIns="0" rtlCol="0" anchor="t">
              <a:noAutofit/>
            </a:bodyPr>
            <a:lstStyle/>
            <a:p>
              <a:pPr marL="360045" indent="-360045">
                <a:lnSpc>
                  <a:spcPct val="120000"/>
                </a:lnSpc>
                <a:buClr>
                  <a:schemeClr val="accent1"/>
                </a:buClr>
                <a:buSzPct val="80000"/>
                <a:buFont typeface="Wingdings" panose="05000000000000000000" pitchFamily="2" charset="2"/>
                <a:buChar char="p"/>
              </a:pPr>
              <a:r>
                <a:rPr lang="en-US" altLang="zh-CN" sz="2400" b="1" baseline="30000" dirty="0">
                  <a:solidFill>
                    <a:schemeClr val="tx1">
                      <a:lumMod val="75000"/>
                      <a:lumOff val="25000"/>
                    </a:schemeClr>
                  </a:solidFill>
                  <a:effectLst/>
                  <a:latin typeface="Sans Serif Collection" panose="020B0502040504020204" charset="0"/>
                  <a:cs typeface="Sans Serif Collection" panose="020B0502040504020204" charset="0"/>
                </a:rPr>
                <a:t>Backend Development:</a:t>
              </a:r>
              <a:endParaRPr lang="en-US" altLang="zh-CN" sz="2400" b="1" baseline="30000" dirty="0">
                <a:solidFill>
                  <a:schemeClr val="tx1">
                    <a:lumMod val="75000"/>
                    <a:lumOff val="25000"/>
                  </a:schemeClr>
                </a:solidFill>
                <a:effectLst/>
                <a:latin typeface="Sans Serif Collection" panose="020B0502040504020204" charset="0"/>
                <a:cs typeface="Sans Serif Collection" panose="020B0502040504020204" charset="0"/>
              </a:endParaRPr>
            </a:p>
            <a:p>
              <a:pPr marL="360045" indent="-360045">
                <a:lnSpc>
                  <a:spcPct val="120000"/>
                </a:lnSpc>
                <a:buClr>
                  <a:schemeClr val="accent1"/>
                </a:buClr>
                <a:buSzPct val="80000"/>
                <a:buFont typeface="Wingdings" panose="05000000000000000000" pitchFamily="2" charset="2"/>
                <a:buChar char="p"/>
              </a:pPr>
              <a:endParaRPr lang="en-US" altLang="zh-CN" sz="2000" b="1" baseline="-25000" dirty="0">
                <a:solidFill>
                  <a:schemeClr val="tx1">
                    <a:lumMod val="75000"/>
                    <a:lumOff val="25000"/>
                  </a:schemeClr>
                </a:solidFill>
                <a:effectLst/>
                <a:latin typeface="Sans Serif Collection" panose="020B0502040504020204" charset="0"/>
                <a:cs typeface="Sans Serif Collection" panose="020B0502040504020204" charset="0"/>
              </a:endParaRPr>
            </a:p>
            <a:p>
              <a:pPr marL="360045" indent="-360045">
                <a:lnSpc>
                  <a:spcPct val="120000"/>
                </a:lnSpc>
                <a:buClr>
                  <a:schemeClr val="accent1"/>
                </a:buClr>
                <a:buSzPct val="80000"/>
                <a:buFont typeface="Wingdings" panose="05000000000000000000" pitchFamily="2" charset="2"/>
                <a:buChar char="p"/>
              </a:pPr>
              <a:r>
                <a:rPr lang="en-US" altLang="zh-CN" sz="2400" b="1" baseline="30000" dirty="0">
                  <a:solidFill>
                    <a:schemeClr val="tx1">
                      <a:lumMod val="75000"/>
                      <a:lumOff val="25000"/>
                    </a:schemeClr>
                  </a:solidFill>
                  <a:effectLst/>
                  <a:latin typeface="Sans Serif Collection" panose="020B0502040504020204" charset="0"/>
                  <a:cs typeface="Sans Serif Collection" panose="020B0502040504020204" charset="0"/>
                </a:rPr>
                <a:t>Implement server-side operations using Node.js or Django (Python) to manage application logic and data processing.</a:t>
              </a:r>
              <a:endParaRPr lang="en-US" altLang="zh-CN" sz="2400" b="1" baseline="30000" dirty="0">
                <a:solidFill>
                  <a:schemeClr val="tx1">
                    <a:lumMod val="75000"/>
                    <a:lumOff val="25000"/>
                  </a:schemeClr>
                </a:solidFill>
                <a:effectLst/>
                <a:latin typeface="Sans Serif Collection" panose="020B0502040504020204" charset="0"/>
                <a:cs typeface="Sans Serif Collection" panose="020B0502040504020204" charset="0"/>
              </a:endParaRPr>
            </a:p>
            <a:p>
              <a:pPr marL="360045" indent="-360045">
                <a:lnSpc>
                  <a:spcPct val="120000"/>
                </a:lnSpc>
                <a:buClr>
                  <a:schemeClr val="accent1"/>
                </a:buClr>
                <a:buSzPct val="80000"/>
                <a:buFont typeface="Wingdings" panose="05000000000000000000" pitchFamily="2" charset="2"/>
                <a:buChar char="p"/>
              </a:pPr>
              <a:r>
                <a:rPr lang="en-US" altLang="zh-CN" sz="2400" b="1" baseline="30000" dirty="0">
                  <a:solidFill>
                    <a:schemeClr val="tx1">
                      <a:lumMod val="75000"/>
                      <a:lumOff val="25000"/>
                    </a:schemeClr>
                  </a:solidFill>
                  <a:effectLst/>
                  <a:latin typeface="Sans Serif Collection" panose="020B0502040504020204" charset="0"/>
                  <a:cs typeface="Sans Serif Collection" panose="020B0502040504020204" charset="0"/>
                </a:rPr>
                <a:t>Choose PostgreSQL for the database to store user profiles, crop listings, and transaction data efficiently</a:t>
              </a:r>
              <a:r>
                <a:rPr lang="en-US" altLang="zh-CN" sz="2400" baseline="30000" dirty="0">
                  <a:solidFill>
                    <a:schemeClr val="tx1">
                      <a:lumMod val="75000"/>
                      <a:lumOff val="25000"/>
                    </a:schemeClr>
                  </a:solidFill>
                  <a:effectLst/>
                  <a:latin typeface="Sans Serif Collection" panose="020B0502040504020204" charset="0"/>
                  <a:cs typeface="Sans Serif Collection" panose="020B0502040504020204" charset="0"/>
                </a:rPr>
                <a:t>.</a:t>
              </a:r>
              <a:endParaRPr lang="en-US" altLang="zh-CN" sz="2400" baseline="30000" dirty="0">
                <a:solidFill>
                  <a:schemeClr val="tx1">
                    <a:lumMod val="75000"/>
                    <a:lumOff val="25000"/>
                  </a:schemeClr>
                </a:solidFill>
                <a:effectLst/>
                <a:latin typeface="Sans Serif Collection" panose="020B0502040504020204" charset="0"/>
                <a:cs typeface="Sans Serif Collection" panose="020B0502040504020204" charset="0"/>
              </a:endParaRPr>
            </a:p>
          </p:txBody>
        </p:sp>
        <p:cxnSp>
          <p:nvCxnSpPr>
            <p:cNvPr id="41" name="直接箭头连接符 6"/>
            <p:cNvCxnSpPr/>
            <p:nvPr/>
          </p:nvCxnSpPr>
          <p:spPr>
            <a:xfrm>
              <a:off x="4470454" y="2383581"/>
              <a:ext cx="2707640" cy="0"/>
            </a:xfrm>
            <a:prstGeom prst="straightConnector1">
              <a:avLst/>
            </a:prstGeom>
            <a:ln w="25400">
              <a:solidFill>
                <a:schemeClr val="accent1"/>
              </a:solidFill>
              <a:round/>
              <a:tailEnd type="ova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8670822" y="1606438"/>
            <a:ext cx="3429000" cy="3865880"/>
            <a:chOff x="8191499" y="1606438"/>
            <a:chExt cx="3429000" cy="3865880"/>
          </a:xfrm>
        </p:grpSpPr>
        <p:sp>
          <p:nvSpPr>
            <p:cNvPr id="32" name="文本框 31"/>
            <p:cNvSpPr txBox="1"/>
            <p:nvPr/>
          </p:nvSpPr>
          <p:spPr>
            <a:xfrm>
              <a:off x="8984258" y="1790330"/>
              <a:ext cx="1070806" cy="369332"/>
            </a:xfrm>
            <a:prstGeom prst="rect">
              <a:avLst/>
            </a:prstGeom>
            <a:noFill/>
          </p:spPr>
          <p:txBody>
            <a:bodyPr wrap="none" lIns="0" tIns="0" rIns="0" bIns="0" rtlCol="0" anchor="b" anchorCtr="0">
              <a:spAutoFit/>
            </a:bodyPr>
            <a:lstStyle/>
            <a:p>
              <a:r>
                <a:rPr kumimoji="1" lang="en-US" altLang="zh-CN" sz="2400" dirty="0">
                  <a:solidFill>
                    <a:schemeClr val="accent1"/>
                  </a:solidFill>
                  <a:latin typeface="+mj-lt"/>
                  <a:ea typeface="Microsoft YaHei" panose="020B0503020204020204" pitchFamily="34" charset="-122"/>
                  <a:sym typeface="Arial" panose="020B0604020202020204" pitchFamily="34" charset="0"/>
                </a:rPr>
                <a:t>Step 3</a:t>
              </a:r>
              <a:endParaRPr kumimoji="1" lang="en-US" altLang="zh-CN" sz="2400" dirty="0">
                <a:solidFill>
                  <a:schemeClr val="accent1"/>
                </a:solidFill>
                <a:latin typeface="+mj-lt"/>
                <a:ea typeface="Microsoft YaHei" panose="020B0503020204020204" pitchFamily="34" charset="-122"/>
                <a:sym typeface="Arial" panose="020B0604020202020204" pitchFamily="34" charset="0"/>
              </a:endParaRPr>
            </a:p>
          </p:txBody>
        </p:sp>
        <p:pic>
          <p:nvPicPr>
            <p:cNvPr id="23" name="图形 22"/>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91499" y="1606438"/>
              <a:ext cx="686239" cy="686239"/>
            </a:xfrm>
            <a:prstGeom prst="rect">
              <a:avLst/>
            </a:prstGeom>
          </p:spPr>
        </p:pic>
        <p:sp>
          <p:nvSpPr>
            <p:cNvPr id="38" name="文本框 37"/>
            <p:cNvSpPr txBox="1"/>
            <p:nvPr/>
          </p:nvSpPr>
          <p:spPr>
            <a:xfrm>
              <a:off x="8280399" y="2383043"/>
              <a:ext cx="3340100" cy="3089275"/>
            </a:xfrm>
            <a:prstGeom prst="rect">
              <a:avLst/>
            </a:prstGeom>
            <a:noFill/>
            <a:effectLst/>
          </p:spPr>
          <p:txBody>
            <a:bodyPr wrap="square" lIns="0" tIns="0" rIns="0" bIns="0" rtlCol="0" anchor="t">
              <a:noAutofit/>
            </a:bodyPr>
            <a:lstStyle/>
            <a:p>
              <a:pPr marL="360045" indent="-360045">
                <a:lnSpc>
                  <a:spcPct val="12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Cloud Services and Payment Integration:</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marL="360045" indent="-360045">
                <a:lnSpc>
                  <a:spcPct val="120000"/>
                </a:lnSpc>
                <a:buClr>
                  <a:schemeClr val="accent1"/>
                </a:buClr>
                <a:buSzPct val="80000"/>
                <a:buFont typeface="Wingdings" panose="05000000000000000000" pitchFamily="2" charset="2"/>
                <a:buChar char="p"/>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Host the application onGoogle Cloud for scalable backend support, utilizing Firebase for push notifications and real-time data synchronization.</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marL="360045" indent="-360045">
                <a:lnSpc>
                  <a:spcPct val="120000"/>
                </a:lnSpc>
                <a:buClr>
                  <a:schemeClr val="accent1"/>
                </a:buClr>
                <a:buSzPct val="80000"/>
                <a:buFont typeface="Wingdings" panose="05000000000000000000" pitchFamily="2" charset="2"/>
                <a:buChar char="p"/>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Integrate payment gateways like Stripe, PayPal, or region-specific solutions to facilitate secure transactions within the app.</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cxnSp>
          <p:nvCxnSpPr>
            <p:cNvPr id="42" name="直接箭头连接符 6"/>
            <p:cNvCxnSpPr/>
            <p:nvPr/>
          </p:nvCxnSpPr>
          <p:spPr>
            <a:xfrm>
              <a:off x="8280508" y="2383581"/>
              <a:ext cx="2707640" cy="0"/>
            </a:xfrm>
            <a:prstGeom prst="straightConnector1">
              <a:avLst/>
            </a:prstGeom>
            <a:ln w="25400">
              <a:solidFill>
                <a:schemeClr val="accent1"/>
              </a:solidFill>
              <a:round/>
              <a:tailEnd type="oval"/>
            </a:ln>
          </p:spPr>
          <p:style>
            <a:lnRef idx="1">
              <a:schemeClr val="accent1"/>
            </a:lnRef>
            <a:fillRef idx="0">
              <a:schemeClr val="accent1"/>
            </a:fillRef>
            <a:effectRef idx="0">
              <a:schemeClr val="accent1"/>
            </a:effectRef>
            <a:fontRef idx="minor">
              <a:schemeClr val="tx1"/>
            </a:fontRef>
          </p:style>
        </p:cxnSp>
      </p:grpSp>
      <p:pic>
        <p:nvPicPr>
          <p:cNvPr id="54" name="图片 53"/>
          <p:cNvPicPr>
            <a:picLocks noChangeAspect="1"/>
          </p:cNvPicPr>
          <p:nvPr/>
        </p:nvPicPr>
        <p:blipFill>
          <a:blip r:embed="rId9"/>
          <a:srcRect r="199"/>
          <a:stretch>
            <a:fillRect/>
          </a:stretch>
        </p:blipFill>
        <p:spPr>
          <a:xfrm>
            <a:off x="0" y="5251562"/>
            <a:ext cx="12192000" cy="1606438"/>
          </a:xfrm>
          <a:custGeom>
            <a:avLst/>
            <a:gdLst>
              <a:gd name="connsiteX0" fmla="*/ 0 w 12192000"/>
              <a:gd name="connsiteY0" fmla="*/ 0 h 1606438"/>
              <a:gd name="connsiteX1" fmla="*/ 12192000 w 12192000"/>
              <a:gd name="connsiteY1" fmla="*/ 0 h 1606438"/>
              <a:gd name="connsiteX2" fmla="*/ 12192000 w 12192000"/>
              <a:gd name="connsiteY2" fmla="*/ 1606438 h 1606438"/>
              <a:gd name="connsiteX3" fmla="*/ 0 w 12192000"/>
              <a:gd name="connsiteY3" fmla="*/ 1606438 h 1606438"/>
            </a:gdLst>
            <a:ahLst/>
            <a:cxnLst>
              <a:cxn ang="0">
                <a:pos x="connsiteX0" y="connsiteY0"/>
              </a:cxn>
              <a:cxn ang="0">
                <a:pos x="connsiteX1" y="connsiteY1"/>
              </a:cxn>
              <a:cxn ang="0">
                <a:pos x="connsiteX2" y="connsiteY2"/>
              </a:cxn>
              <a:cxn ang="0">
                <a:pos x="connsiteX3" y="connsiteY3"/>
              </a:cxn>
            </a:cxnLst>
            <a:rect l="l" t="t" r="r" b="b"/>
            <a:pathLst>
              <a:path w="12192000" h="1606438">
                <a:moveTo>
                  <a:pt x="0" y="0"/>
                </a:moveTo>
                <a:lnTo>
                  <a:pt x="12192000" y="0"/>
                </a:lnTo>
                <a:lnTo>
                  <a:pt x="12192000" y="1606438"/>
                </a:lnTo>
                <a:lnTo>
                  <a:pt x="0" y="1606438"/>
                </a:lnTo>
                <a:close/>
              </a:path>
            </a:pathLst>
          </a:custGeom>
        </p:spPr>
      </p:pic>
      <p:pic>
        <p:nvPicPr>
          <p:cNvPr id="60" name="图片 59" descr="图片包含 烟, 游戏机&#10;&#10;描述已自动生成"/>
          <p:cNvPicPr>
            <a:picLocks noChangeAspect="1"/>
          </p:cNvPicPr>
          <p:nvPr/>
        </p:nvPicPr>
        <p:blipFill>
          <a:blip r:embed="rId10" cstate="print">
            <a:alphaModFix amt="85000"/>
            <a:extLst>
              <a:ext uri="{28A0092B-C50C-407E-A947-70E740481C1C}">
                <a14:useLocalDpi xmlns:a14="http://schemas.microsoft.com/office/drawing/2010/main" val="0"/>
              </a:ext>
            </a:extLst>
          </a:blip>
          <a:srcRect r="50000" b="60400"/>
          <a:stretch>
            <a:fillRect/>
          </a:stretch>
        </p:blipFill>
        <p:spPr>
          <a:xfrm>
            <a:off x="6096000" y="4758702"/>
            <a:ext cx="6096000" cy="2099298"/>
          </a:xfrm>
          <a:custGeom>
            <a:avLst/>
            <a:gdLst>
              <a:gd name="connsiteX0" fmla="*/ 0 w 6096000"/>
              <a:gd name="connsiteY0" fmla="*/ 0 h 2099298"/>
              <a:gd name="connsiteX1" fmla="*/ 6096000 w 6096000"/>
              <a:gd name="connsiteY1" fmla="*/ 0 h 2099298"/>
              <a:gd name="connsiteX2" fmla="*/ 6096000 w 6096000"/>
              <a:gd name="connsiteY2" fmla="*/ 2099298 h 2099298"/>
              <a:gd name="connsiteX3" fmla="*/ 0 w 6096000"/>
              <a:gd name="connsiteY3" fmla="*/ 2099298 h 2099298"/>
            </a:gdLst>
            <a:ahLst/>
            <a:cxnLst>
              <a:cxn ang="0">
                <a:pos x="connsiteX0" y="connsiteY0"/>
              </a:cxn>
              <a:cxn ang="0">
                <a:pos x="connsiteX1" y="connsiteY1"/>
              </a:cxn>
              <a:cxn ang="0">
                <a:pos x="connsiteX2" y="connsiteY2"/>
              </a:cxn>
              <a:cxn ang="0">
                <a:pos x="connsiteX3" y="connsiteY3"/>
              </a:cxn>
            </a:cxnLst>
            <a:rect l="l" t="t" r="r" b="b"/>
            <a:pathLst>
              <a:path w="6096000" h="2099298">
                <a:moveTo>
                  <a:pt x="0" y="0"/>
                </a:moveTo>
                <a:lnTo>
                  <a:pt x="6096000" y="0"/>
                </a:lnTo>
                <a:lnTo>
                  <a:pt x="6096000" y="2099298"/>
                </a:lnTo>
                <a:lnTo>
                  <a:pt x="0" y="2099298"/>
                </a:lnTo>
                <a:close/>
              </a:path>
            </a:pathLst>
          </a:custGeom>
        </p:spPr>
      </p:pic>
      <p:pic>
        <p:nvPicPr>
          <p:cNvPr id="62" name="图片 61" descr="天空中有月亮&#10;&#10;中度可信度描述已自动生成"/>
          <p:cNvPicPr>
            <a:picLocks noChangeAspect="1"/>
          </p:cNvPicPr>
          <p:nvPr/>
        </p:nvPicPr>
        <p:blipFill>
          <a:blip r:embed="rId11" cstate="print">
            <a:alphaModFix amt="85000"/>
            <a:extLst>
              <a:ext uri="{28A0092B-C50C-407E-A947-70E740481C1C}">
                <a14:useLocalDpi xmlns:a14="http://schemas.microsoft.com/office/drawing/2010/main" val="0"/>
              </a:ext>
            </a:extLst>
          </a:blip>
          <a:srcRect l="21902" b="71329"/>
          <a:stretch>
            <a:fillRect/>
          </a:stretch>
        </p:blipFill>
        <p:spPr>
          <a:xfrm>
            <a:off x="1" y="4891718"/>
            <a:ext cx="9361387" cy="1966283"/>
          </a:xfrm>
          <a:custGeom>
            <a:avLst/>
            <a:gdLst>
              <a:gd name="connsiteX0" fmla="*/ 0 w 9361387"/>
              <a:gd name="connsiteY0" fmla="*/ 0 h 1966283"/>
              <a:gd name="connsiteX1" fmla="*/ 9361387 w 9361387"/>
              <a:gd name="connsiteY1" fmla="*/ 0 h 1966283"/>
              <a:gd name="connsiteX2" fmla="*/ 9361387 w 9361387"/>
              <a:gd name="connsiteY2" fmla="*/ 1966283 h 1966283"/>
              <a:gd name="connsiteX3" fmla="*/ 0 w 9361387"/>
              <a:gd name="connsiteY3" fmla="*/ 1966283 h 1966283"/>
            </a:gdLst>
            <a:ahLst/>
            <a:cxnLst>
              <a:cxn ang="0">
                <a:pos x="connsiteX0" y="connsiteY0"/>
              </a:cxn>
              <a:cxn ang="0">
                <a:pos x="connsiteX1" y="connsiteY1"/>
              </a:cxn>
              <a:cxn ang="0">
                <a:pos x="connsiteX2" y="connsiteY2"/>
              </a:cxn>
              <a:cxn ang="0">
                <a:pos x="connsiteX3" y="connsiteY3"/>
              </a:cxn>
            </a:cxnLst>
            <a:rect l="l" t="t" r="r" b="b"/>
            <a:pathLst>
              <a:path w="9361387" h="1966283">
                <a:moveTo>
                  <a:pt x="0" y="0"/>
                </a:moveTo>
                <a:lnTo>
                  <a:pt x="9361387" y="0"/>
                </a:lnTo>
                <a:lnTo>
                  <a:pt x="9361387" y="1966283"/>
                </a:lnTo>
                <a:lnTo>
                  <a:pt x="0" y="1966283"/>
                </a:lnTo>
                <a:close/>
              </a:path>
            </a:pathLst>
          </a:custGeom>
        </p:spPr>
      </p:pic>
      <p:grpSp>
        <p:nvGrpSpPr>
          <p:cNvPr id="8195" name="组合 8194"/>
          <p:cNvGrpSpPr/>
          <p:nvPr/>
        </p:nvGrpSpPr>
        <p:grpSpPr>
          <a:xfrm>
            <a:off x="11122818" y="950868"/>
            <a:ext cx="396081" cy="77090"/>
            <a:chOff x="10927556" y="913606"/>
            <a:chExt cx="591344" cy="115094"/>
          </a:xfrm>
        </p:grpSpPr>
        <p:sp>
          <p:nvSpPr>
            <p:cNvPr id="8196" name="椭圆 8195"/>
            <p:cNvSpPr/>
            <p:nvPr/>
          </p:nvSpPr>
          <p:spPr>
            <a:xfrm>
              <a:off x="1092755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7" name="椭圆 8196"/>
            <p:cNvSpPr/>
            <p:nvPr/>
          </p:nvSpPr>
          <p:spPr>
            <a:xfrm>
              <a:off x="11165681" y="913606"/>
              <a:ext cx="115094" cy="115094"/>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98" name="椭圆 8197"/>
            <p:cNvSpPr/>
            <p:nvPr/>
          </p:nvSpPr>
          <p:spPr>
            <a:xfrm>
              <a:off x="1140380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60400" y="628650"/>
            <a:ext cx="6173470" cy="49212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accent1"/>
                </a:solidFill>
                <a:cs typeface="OPPOSans R" panose="00020600040101010101" pitchFamily="18" charset="-122"/>
              </a:rPr>
              <a:t>FRONTEND DESIGN</a:t>
            </a:r>
            <a:endParaRPr lang="en-US" altLang="zh-CN" sz="3200" dirty="0">
              <a:solidFill>
                <a:schemeClr val="accent1"/>
              </a:solidFill>
              <a:cs typeface="OPPOSans R" panose="00020600040101010101" pitchFamily="18" charset="-122"/>
            </a:endParaRPr>
          </a:p>
        </p:txBody>
      </p:sp>
      <p:grpSp>
        <p:nvGrpSpPr>
          <p:cNvPr id="63" name="组合 62"/>
          <p:cNvGrpSpPr/>
          <p:nvPr/>
        </p:nvGrpSpPr>
        <p:grpSpPr>
          <a:xfrm>
            <a:off x="661035" y="1121410"/>
            <a:ext cx="11438890" cy="4351020"/>
            <a:chOff x="8280399" y="2383043"/>
            <a:chExt cx="3340100" cy="3089275"/>
          </a:xfrm>
        </p:grpSpPr>
        <p:sp>
          <p:nvSpPr>
            <p:cNvPr id="38" name="文本框 37"/>
            <p:cNvSpPr txBox="1"/>
            <p:nvPr/>
          </p:nvSpPr>
          <p:spPr>
            <a:xfrm>
              <a:off x="8280399" y="2383043"/>
              <a:ext cx="3340100" cy="3089275"/>
            </a:xfrm>
            <a:prstGeom prst="rect">
              <a:avLst/>
            </a:prstGeom>
            <a:noFill/>
            <a:effectLst/>
          </p:spPr>
          <p:txBody>
            <a:bodyPr wrap="square" lIns="0" tIns="0" rIns="0" bIns="0" rtlCol="0" anchor="t">
              <a:noAutofit/>
            </a:bodyPr>
            <a:lstStyle/>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Homepage: A clean and welcoming landing page with a search bar for buyers to find crops and for farmers to list their produce.</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Farmer Dashboard: A user-friendly interface where farmers can manage their crop listings, view orders, and track payments.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Buyer Dashboard: A dashboard for buyers to browse available crops, place orders, and manage transactions.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Crop Listings: Detailed pages for each crop with information like price, quantity, location, and seller ratings.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Order Management: A streamlined process for placing, tracking, and confirming orders.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Notifications: Real-time alerts for order updates, new crop listings, and messages from other users.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Profile Management: Easy-to-use profile settings for farmers and buyers to update their information and preferences.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Marketplace: A dynamic marketplace where buyers and sellers can interact, negotiate prices, and finalize deals.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Analytics: Visual dashboards showing trends, sales data, and market insights to help users make informed decisions.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a:p>
              <a:pPr marL="360045" indent="-360045">
                <a:lnSpc>
                  <a:spcPct val="70000"/>
                </a:lnSpc>
                <a:buClr>
                  <a:schemeClr val="accent1"/>
                </a:buClr>
                <a:buSzPct val="80000"/>
                <a:buFont typeface="Wingdings" panose="05000000000000000000" pitchFamily="2" charset="2"/>
                <a:buChar char="p"/>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rPr>
                <a:t>Mobile Responsiveness: Ensure the design is mobile-friendly, allowing users to access the platform on their smartphones and tablets.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sym typeface="+mn-ea"/>
              </a:endParaRPr>
            </a:p>
          </p:txBody>
        </p:sp>
        <p:cxnSp>
          <p:nvCxnSpPr>
            <p:cNvPr id="42" name="直接箭头连接符 6"/>
            <p:cNvCxnSpPr/>
            <p:nvPr/>
          </p:nvCxnSpPr>
          <p:spPr>
            <a:xfrm>
              <a:off x="8280508" y="2383581"/>
              <a:ext cx="2707640" cy="0"/>
            </a:xfrm>
            <a:prstGeom prst="straightConnector1">
              <a:avLst/>
            </a:prstGeom>
            <a:ln w="25400">
              <a:solidFill>
                <a:schemeClr val="accent1"/>
              </a:solidFill>
              <a:round/>
              <a:tailEnd type="oval"/>
            </a:ln>
          </p:spPr>
          <p:style>
            <a:lnRef idx="1">
              <a:schemeClr val="accent1"/>
            </a:lnRef>
            <a:fillRef idx="0">
              <a:schemeClr val="accent1"/>
            </a:fillRef>
            <a:effectRef idx="0">
              <a:schemeClr val="accent1"/>
            </a:effectRef>
            <a:fontRef idx="minor">
              <a:schemeClr val="tx1"/>
            </a:fontRef>
          </p:style>
        </p:cxnSp>
      </p:grpSp>
      <p:pic>
        <p:nvPicPr>
          <p:cNvPr id="54" name="图片 53"/>
          <p:cNvPicPr>
            <a:picLocks noChangeAspect="1"/>
          </p:cNvPicPr>
          <p:nvPr/>
        </p:nvPicPr>
        <p:blipFill>
          <a:blip r:embed="rId3"/>
          <a:srcRect r="199"/>
          <a:stretch>
            <a:fillRect/>
          </a:stretch>
        </p:blipFill>
        <p:spPr>
          <a:xfrm>
            <a:off x="0" y="5251562"/>
            <a:ext cx="12192000" cy="1606438"/>
          </a:xfrm>
          <a:custGeom>
            <a:avLst/>
            <a:gdLst>
              <a:gd name="connsiteX0" fmla="*/ 0 w 12192000"/>
              <a:gd name="connsiteY0" fmla="*/ 0 h 1606438"/>
              <a:gd name="connsiteX1" fmla="*/ 12192000 w 12192000"/>
              <a:gd name="connsiteY1" fmla="*/ 0 h 1606438"/>
              <a:gd name="connsiteX2" fmla="*/ 12192000 w 12192000"/>
              <a:gd name="connsiteY2" fmla="*/ 1606438 h 1606438"/>
              <a:gd name="connsiteX3" fmla="*/ 0 w 12192000"/>
              <a:gd name="connsiteY3" fmla="*/ 1606438 h 1606438"/>
            </a:gdLst>
            <a:ahLst/>
            <a:cxnLst>
              <a:cxn ang="0">
                <a:pos x="connsiteX0" y="connsiteY0"/>
              </a:cxn>
              <a:cxn ang="0">
                <a:pos x="connsiteX1" y="connsiteY1"/>
              </a:cxn>
              <a:cxn ang="0">
                <a:pos x="connsiteX2" y="connsiteY2"/>
              </a:cxn>
              <a:cxn ang="0">
                <a:pos x="connsiteX3" y="connsiteY3"/>
              </a:cxn>
            </a:cxnLst>
            <a:rect l="l" t="t" r="r" b="b"/>
            <a:pathLst>
              <a:path w="12192000" h="1606438">
                <a:moveTo>
                  <a:pt x="0" y="0"/>
                </a:moveTo>
                <a:lnTo>
                  <a:pt x="12192000" y="0"/>
                </a:lnTo>
                <a:lnTo>
                  <a:pt x="12192000" y="1606438"/>
                </a:lnTo>
                <a:lnTo>
                  <a:pt x="0" y="1606438"/>
                </a:lnTo>
                <a:close/>
              </a:path>
            </a:pathLst>
          </a:custGeom>
        </p:spPr>
      </p:pic>
      <p:pic>
        <p:nvPicPr>
          <p:cNvPr id="60" name="图片 59" descr="图片包含 烟, 游戏机&#10;&#10;描述已自动生成"/>
          <p:cNvPicPr>
            <a:picLocks noChangeAspect="1"/>
          </p:cNvPicPr>
          <p:nvPr/>
        </p:nvPicPr>
        <p:blipFill>
          <a:blip r:embed="rId4" cstate="print">
            <a:alphaModFix amt="85000"/>
            <a:extLst>
              <a:ext uri="{28A0092B-C50C-407E-A947-70E740481C1C}">
                <a14:useLocalDpi xmlns:a14="http://schemas.microsoft.com/office/drawing/2010/main" val="0"/>
              </a:ext>
            </a:extLst>
          </a:blip>
          <a:srcRect r="50000" b="60400"/>
          <a:stretch>
            <a:fillRect/>
          </a:stretch>
        </p:blipFill>
        <p:spPr>
          <a:xfrm>
            <a:off x="6096000" y="4758702"/>
            <a:ext cx="6096000" cy="2099298"/>
          </a:xfrm>
          <a:custGeom>
            <a:avLst/>
            <a:gdLst>
              <a:gd name="connsiteX0" fmla="*/ 0 w 6096000"/>
              <a:gd name="connsiteY0" fmla="*/ 0 h 2099298"/>
              <a:gd name="connsiteX1" fmla="*/ 6096000 w 6096000"/>
              <a:gd name="connsiteY1" fmla="*/ 0 h 2099298"/>
              <a:gd name="connsiteX2" fmla="*/ 6096000 w 6096000"/>
              <a:gd name="connsiteY2" fmla="*/ 2099298 h 2099298"/>
              <a:gd name="connsiteX3" fmla="*/ 0 w 6096000"/>
              <a:gd name="connsiteY3" fmla="*/ 2099298 h 2099298"/>
            </a:gdLst>
            <a:ahLst/>
            <a:cxnLst>
              <a:cxn ang="0">
                <a:pos x="connsiteX0" y="connsiteY0"/>
              </a:cxn>
              <a:cxn ang="0">
                <a:pos x="connsiteX1" y="connsiteY1"/>
              </a:cxn>
              <a:cxn ang="0">
                <a:pos x="connsiteX2" y="connsiteY2"/>
              </a:cxn>
              <a:cxn ang="0">
                <a:pos x="connsiteX3" y="connsiteY3"/>
              </a:cxn>
            </a:cxnLst>
            <a:rect l="l" t="t" r="r" b="b"/>
            <a:pathLst>
              <a:path w="6096000" h="2099298">
                <a:moveTo>
                  <a:pt x="0" y="0"/>
                </a:moveTo>
                <a:lnTo>
                  <a:pt x="6096000" y="0"/>
                </a:lnTo>
                <a:lnTo>
                  <a:pt x="6096000" y="2099298"/>
                </a:lnTo>
                <a:lnTo>
                  <a:pt x="0" y="2099298"/>
                </a:lnTo>
                <a:close/>
              </a:path>
            </a:pathLst>
          </a:custGeom>
        </p:spPr>
      </p:pic>
      <p:pic>
        <p:nvPicPr>
          <p:cNvPr id="62" name="图片 61" descr="天空中有月亮&#10;&#10;中度可信度描述已自动生成"/>
          <p:cNvPicPr>
            <a:picLocks noChangeAspect="1"/>
          </p:cNvPicPr>
          <p:nvPr/>
        </p:nvPicPr>
        <p:blipFill>
          <a:blip r:embed="rId5" cstate="print">
            <a:alphaModFix amt="85000"/>
            <a:extLst>
              <a:ext uri="{28A0092B-C50C-407E-A947-70E740481C1C}">
                <a14:useLocalDpi xmlns:a14="http://schemas.microsoft.com/office/drawing/2010/main" val="0"/>
              </a:ext>
            </a:extLst>
          </a:blip>
          <a:srcRect l="21902" b="71329"/>
          <a:stretch>
            <a:fillRect/>
          </a:stretch>
        </p:blipFill>
        <p:spPr>
          <a:xfrm>
            <a:off x="1" y="4891718"/>
            <a:ext cx="9361387" cy="1966283"/>
          </a:xfrm>
          <a:custGeom>
            <a:avLst/>
            <a:gdLst>
              <a:gd name="connsiteX0" fmla="*/ 0 w 9361387"/>
              <a:gd name="connsiteY0" fmla="*/ 0 h 1966283"/>
              <a:gd name="connsiteX1" fmla="*/ 9361387 w 9361387"/>
              <a:gd name="connsiteY1" fmla="*/ 0 h 1966283"/>
              <a:gd name="connsiteX2" fmla="*/ 9361387 w 9361387"/>
              <a:gd name="connsiteY2" fmla="*/ 1966283 h 1966283"/>
              <a:gd name="connsiteX3" fmla="*/ 0 w 9361387"/>
              <a:gd name="connsiteY3" fmla="*/ 1966283 h 1966283"/>
            </a:gdLst>
            <a:ahLst/>
            <a:cxnLst>
              <a:cxn ang="0">
                <a:pos x="connsiteX0" y="connsiteY0"/>
              </a:cxn>
              <a:cxn ang="0">
                <a:pos x="connsiteX1" y="connsiteY1"/>
              </a:cxn>
              <a:cxn ang="0">
                <a:pos x="connsiteX2" y="connsiteY2"/>
              </a:cxn>
              <a:cxn ang="0">
                <a:pos x="connsiteX3" y="connsiteY3"/>
              </a:cxn>
            </a:cxnLst>
            <a:rect l="l" t="t" r="r" b="b"/>
            <a:pathLst>
              <a:path w="9361387" h="1966283">
                <a:moveTo>
                  <a:pt x="0" y="0"/>
                </a:moveTo>
                <a:lnTo>
                  <a:pt x="9361387" y="0"/>
                </a:lnTo>
                <a:lnTo>
                  <a:pt x="9361387" y="1966283"/>
                </a:lnTo>
                <a:lnTo>
                  <a:pt x="0" y="1966283"/>
                </a:lnTo>
                <a:close/>
              </a:path>
            </a:pathLst>
          </a:cu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979795" y="783590"/>
            <a:ext cx="5422900" cy="4058920"/>
          </a:xfrm>
          <a:prstGeom prst="rect">
            <a:avLst/>
          </a:prstGeom>
          <a:noFill/>
        </p:spPr>
        <p:txBody>
          <a:bodyPr wrap="square" lIns="0" tIns="0" rIns="0" bIns="0">
            <a:noAutofit/>
          </a:bodyPr>
          <a:lstStyle>
            <a:defPPr>
              <a:defRPr lang="en-US"/>
            </a:defPPr>
            <a:lvl1pPr algn="ctr">
              <a:defRPr sz="540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mj-lt"/>
                <a:ea typeface="+mj-ea"/>
                <a:cs typeface="OPPOSans R" panose="00020600040101010101" pitchFamily="18" charset="-122"/>
              </a:defRPr>
            </a:lvl1pPr>
          </a:lstStyle>
          <a:p>
            <a:pPr algn="l"/>
            <a:r>
              <a:rPr lang="en-US" altLang="zh-CN" dirty="0"/>
              <a:t>Steps to Develop the App</a:t>
            </a:r>
            <a:endParaRPr lang="en-US" altLang="zh-CN" dirty="0"/>
          </a:p>
        </p:txBody>
      </p:sp>
      <p:sp>
        <p:nvSpPr>
          <p:cNvPr id="6" name="任意多边形: 形状 5"/>
          <p:cNvSpPr/>
          <p:nvPr/>
        </p:nvSpPr>
        <p:spPr>
          <a:xfrm flipH="1">
            <a:off x="0" y="5147668"/>
            <a:ext cx="12192000" cy="1710333"/>
          </a:xfrm>
          <a:custGeom>
            <a:avLst/>
            <a:gdLst>
              <a:gd name="connsiteX0" fmla="*/ 3370191 w 12192000"/>
              <a:gd name="connsiteY0" fmla="*/ 1048 h 1710333"/>
              <a:gd name="connsiteX1" fmla="*/ 111796 w 12192000"/>
              <a:gd name="connsiteY1" fmla="*/ 270152 h 1710333"/>
              <a:gd name="connsiteX2" fmla="*/ 0 w 12192000"/>
              <a:gd name="connsiteY2" fmla="*/ 284774 h 1710333"/>
              <a:gd name="connsiteX3" fmla="*/ 0 w 12192000"/>
              <a:gd name="connsiteY3" fmla="*/ 1710333 h 1710333"/>
              <a:gd name="connsiteX4" fmla="*/ 12192000 w 12192000"/>
              <a:gd name="connsiteY4" fmla="*/ 1710333 h 1710333"/>
              <a:gd name="connsiteX5" fmla="*/ 12192000 w 12192000"/>
              <a:gd name="connsiteY5" fmla="*/ 570936 h 1710333"/>
              <a:gd name="connsiteX6" fmla="*/ 12034664 w 12192000"/>
              <a:gd name="connsiteY6" fmla="*/ 613494 h 1710333"/>
              <a:gd name="connsiteX7" fmla="*/ 9917386 w 12192000"/>
              <a:gd name="connsiteY7" fmla="*/ 945399 h 1710333"/>
              <a:gd name="connsiteX8" fmla="*/ 4085172 w 12192000"/>
              <a:gd name="connsiteY8" fmla="*/ 11949 h 1710333"/>
              <a:gd name="connsiteX9" fmla="*/ 3370191 w 12192000"/>
              <a:gd name="connsiteY9" fmla="*/ 1048 h 171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710333">
                <a:moveTo>
                  <a:pt x="3370191" y="1048"/>
                </a:moveTo>
                <a:cubicBezTo>
                  <a:pt x="2265174" y="14275"/>
                  <a:pt x="1043763" y="150313"/>
                  <a:pt x="111796" y="270152"/>
                </a:cubicBezTo>
                <a:lnTo>
                  <a:pt x="0" y="284774"/>
                </a:lnTo>
                <a:lnTo>
                  <a:pt x="0" y="1710333"/>
                </a:lnTo>
                <a:lnTo>
                  <a:pt x="12192000" y="1710333"/>
                </a:lnTo>
                <a:lnTo>
                  <a:pt x="12192000" y="570936"/>
                </a:lnTo>
                <a:lnTo>
                  <a:pt x="12034664" y="613494"/>
                </a:lnTo>
                <a:cubicBezTo>
                  <a:pt x="11334214" y="792553"/>
                  <a:pt x="10623573" y="933493"/>
                  <a:pt x="9917386" y="945399"/>
                </a:cubicBezTo>
                <a:cubicBezTo>
                  <a:pt x="8034221" y="977149"/>
                  <a:pt x="5922052" y="97674"/>
                  <a:pt x="4085172" y="11949"/>
                </a:cubicBezTo>
                <a:cubicBezTo>
                  <a:pt x="3855562" y="1234"/>
                  <a:pt x="3615751" y="-1892"/>
                  <a:pt x="3370191" y="104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nvSpPr>
        <p:spPr>
          <a:xfrm flipH="1">
            <a:off x="2026095" y="5567576"/>
            <a:ext cx="7132600" cy="1290425"/>
          </a:xfrm>
          <a:custGeom>
            <a:avLst/>
            <a:gdLst>
              <a:gd name="connsiteX0" fmla="*/ 144526 w 7132600"/>
              <a:gd name="connsiteY0" fmla="*/ 431645 h 1290425"/>
              <a:gd name="connsiteX1" fmla="*/ 275211 w 7132600"/>
              <a:gd name="connsiteY1" fmla="*/ 446466 h 1290425"/>
              <a:gd name="connsiteX2" fmla="*/ 304493 w 7132600"/>
              <a:gd name="connsiteY2" fmla="*/ 443256 h 1290425"/>
              <a:gd name="connsiteX3" fmla="*/ 250914 w 7132600"/>
              <a:gd name="connsiteY3" fmla="*/ 433793 h 1290425"/>
              <a:gd name="connsiteX4" fmla="*/ 144526 w 7132600"/>
              <a:gd name="connsiteY4" fmla="*/ 431645 h 1290425"/>
              <a:gd name="connsiteX5" fmla="*/ 4889938 w 7132600"/>
              <a:gd name="connsiteY5" fmla="*/ 1048 h 1290425"/>
              <a:gd name="connsiteX6" fmla="*/ 415856 w 7132600"/>
              <a:gd name="connsiteY6" fmla="*/ 431049 h 1290425"/>
              <a:gd name="connsiteX7" fmla="*/ 304493 w 7132600"/>
              <a:gd name="connsiteY7" fmla="*/ 443256 h 1290425"/>
              <a:gd name="connsiteX8" fmla="*/ 306276 w 7132600"/>
              <a:gd name="connsiteY8" fmla="*/ 443571 h 1290425"/>
              <a:gd name="connsiteX9" fmla="*/ 430473 w 7132600"/>
              <a:gd name="connsiteY9" fmla="*/ 640599 h 1290425"/>
              <a:gd name="connsiteX10" fmla="*/ 58810 w 7132600"/>
              <a:gd name="connsiteY10" fmla="*/ 1208594 h 1290425"/>
              <a:gd name="connsiteX11" fmla="*/ 0 w 7132600"/>
              <a:gd name="connsiteY11" fmla="*/ 1290425 h 1290425"/>
              <a:gd name="connsiteX12" fmla="*/ 7132600 w 7132600"/>
              <a:gd name="connsiteY12" fmla="*/ 1290425 h 1290425"/>
              <a:gd name="connsiteX13" fmla="*/ 7132600 w 7132600"/>
              <a:gd name="connsiteY13" fmla="*/ 220039 h 1290425"/>
              <a:gd name="connsiteX14" fmla="*/ 7026315 w 7132600"/>
              <a:gd name="connsiteY14" fmla="*/ 198431 h 1290425"/>
              <a:gd name="connsiteX15" fmla="*/ 5604918 w 7132600"/>
              <a:gd name="connsiteY15" fmla="*/ 11949 h 1290425"/>
              <a:gd name="connsiteX16" fmla="*/ 4889938 w 7132600"/>
              <a:gd name="connsiteY16" fmla="*/ 1048 h 129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32600" h="1290425">
                <a:moveTo>
                  <a:pt x="144526" y="431645"/>
                </a:moveTo>
                <a:cubicBezTo>
                  <a:pt x="33947" y="439111"/>
                  <a:pt x="-5522" y="473165"/>
                  <a:pt x="275211" y="446466"/>
                </a:cubicBezTo>
                <a:lnTo>
                  <a:pt x="304493" y="443256"/>
                </a:lnTo>
                <a:lnTo>
                  <a:pt x="250914" y="433793"/>
                </a:lnTo>
                <a:cubicBezTo>
                  <a:pt x="213520" y="429549"/>
                  <a:pt x="176121" y="429512"/>
                  <a:pt x="144526" y="431645"/>
                </a:cubicBezTo>
                <a:close/>
                <a:moveTo>
                  <a:pt x="4889938" y="1048"/>
                </a:moveTo>
                <a:cubicBezTo>
                  <a:pt x="3171023" y="21623"/>
                  <a:pt x="1170463" y="339371"/>
                  <a:pt x="415856" y="431049"/>
                </a:cubicBezTo>
                <a:lnTo>
                  <a:pt x="304493" y="443256"/>
                </a:lnTo>
                <a:lnTo>
                  <a:pt x="306276" y="443571"/>
                </a:lnTo>
                <a:cubicBezTo>
                  <a:pt x="396119" y="465974"/>
                  <a:pt x="467777" y="521041"/>
                  <a:pt x="430473" y="640599"/>
                </a:cubicBezTo>
                <a:cubicBezTo>
                  <a:pt x="393170" y="760158"/>
                  <a:pt x="235008" y="967463"/>
                  <a:pt x="58810" y="1208594"/>
                </a:cubicBezTo>
                <a:lnTo>
                  <a:pt x="0" y="1290425"/>
                </a:lnTo>
                <a:lnTo>
                  <a:pt x="7132600" y="1290425"/>
                </a:lnTo>
                <a:lnTo>
                  <a:pt x="7132600" y="220039"/>
                </a:lnTo>
                <a:lnTo>
                  <a:pt x="7026315" y="198431"/>
                </a:lnTo>
                <a:cubicBezTo>
                  <a:pt x="6540564" y="104421"/>
                  <a:pt x="6064138" y="33380"/>
                  <a:pt x="5604918" y="11949"/>
                </a:cubicBezTo>
                <a:cubicBezTo>
                  <a:pt x="5375308" y="1234"/>
                  <a:pt x="5135497" y="-1892"/>
                  <a:pt x="4889938" y="104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flipH="1">
            <a:off x="0" y="4887934"/>
            <a:ext cx="12192000" cy="1970067"/>
          </a:xfrm>
          <a:custGeom>
            <a:avLst/>
            <a:gdLst>
              <a:gd name="connsiteX0" fmla="*/ 12192000 w 12192000"/>
              <a:gd name="connsiteY0" fmla="*/ 0 h 1970067"/>
              <a:gd name="connsiteX1" fmla="*/ 12121946 w 12192000"/>
              <a:gd name="connsiteY1" fmla="*/ 8188 h 1970067"/>
              <a:gd name="connsiteX2" fmla="*/ 7121986 w 12192000"/>
              <a:gd name="connsiteY2" fmla="*/ 1096319 h 1970067"/>
              <a:gd name="connsiteX3" fmla="*/ 1460870 w 12192000"/>
              <a:gd name="connsiteY3" fmla="*/ 162869 h 1970067"/>
              <a:gd name="connsiteX4" fmla="*/ 39384 w 12192000"/>
              <a:gd name="connsiteY4" fmla="*/ 177454 h 1970067"/>
              <a:gd name="connsiteX5" fmla="*/ 0 w 12192000"/>
              <a:gd name="connsiteY5" fmla="*/ 180279 h 1970067"/>
              <a:gd name="connsiteX6" fmla="*/ 0 w 12192000"/>
              <a:gd name="connsiteY6" fmla="*/ 1970067 h 1970067"/>
              <a:gd name="connsiteX7" fmla="*/ 12192000 w 12192000"/>
              <a:gd name="connsiteY7" fmla="*/ 1970067 h 197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70067">
                <a:moveTo>
                  <a:pt x="12192000" y="0"/>
                </a:moveTo>
                <a:lnTo>
                  <a:pt x="12121946" y="8188"/>
                </a:lnTo>
                <a:cubicBezTo>
                  <a:pt x="10576357" y="230326"/>
                  <a:pt x="8835661" y="1066554"/>
                  <a:pt x="7121986" y="1096319"/>
                </a:cubicBezTo>
                <a:cubicBezTo>
                  <a:pt x="5294067" y="1128069"/>
                  <a:pt x="3243862" y="248594"/>
                  <a:pt x="1460870" y="162869"/>
                </a:cubicBezTo>
                <a:cubicBezTo>
                  <a:pt x="1015122" y="141438"/>
                  <a:pt x="529766" y="150368"/>
                  <a:pt x="39384" y="177454"/>
                </a:cubicBezTo>
                <a:lnTo>
                  <a:pt x="0" y="180279"/>
                </a:lnTo>
                <a:lnTo>
                  <a:pt x="0" y="1970067"/>
                </a:lnTo>
                <a:lnTo>
                  <a:pt x="12192000" y="1970067"/>
                </a:ln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5979795" y="3634740"/>
            <a:ext cx="5888990" cy="3043555"/>
          </a:xfrm>
          <a:prstGeom prst="rect">
            <a:avLst/>
          </a:prstGeom>
          <a:noFill/>
        </p:spPr>
        <p:txBody>
          <a:bodyPr wrap="square" lIns="0" tIns="0" rIns="0" bIns="0">
            <a:noAutofit/>
          </a:bodyPr>
          <a:lstStyle/>
          <a:p>
            <a:r>
              <a:rPr lang="en-US" altLang="zh-CN" b="1" dirty="0">
                <a:solidFill>
                  <a:schemeClr val="tx1">
                    <a:lumMod val="75000"/>
                    <a:lumOff val="25000"/>
                  </a:schemeClr>
                </a:solidFill>
                <a:effectLst/>
                <a:latin typeface="Sans Serif Collection" panose="020B0502040504020204" charset="0"/>
                <a:cs typeface="Sans Serif Collection" panose="020B0502040504020204" charset="0"/>
              </a:rPr>
              <a:t>Develop the crop marketing app by conducting market research, designing user-friendly wireframes, and developing the frontend and backend in an agile manner. Test for usability and performance, then launch a beta version to gather feedback. Finally, implement a marketing strategy, provide user support, and monitor app performance for ongoing improvements.</a:t>
            </a:r>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14" name="文本框 13"/>
          <p:cNvSpPr txBox="1"/>
          <p:nvPr/>
        </p:nvSpPr>
        <p:spPr>
          <a:xfrm>
            <a:off x="740528" y="1271503"/>
            <a:ext cx="4991752" cy="4416594"/>
          </a:xfrm>
          <a:prstGeom prst="rect">
            <a:avLst/>
          </a:prstGeom>
          <a:noFill/>
        </p:spPr>
        <p:txBody>
          <a:bodyPr wrap="none" lIns="0" tIns="0" rIns="0" bIns="0">
            <a:spAutoFit/>
          </a:bodyPr>
          <a:lstStyle>
            <a:defPPr>
              <a:defRPr lang="en-US"/>
            </a:defPPr>
            <a:lvl1pPr algn="ctr">
              <a:defRPr sz="540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mj-lt"/>
                <a:ea typeface="+mj-ea"/>
                <a:cs typeface="OPPOSans R" panose="00020600040101010101" pitchFamily="18" charset="-122"/>
              </a:defRPr>
            </a:lvl1pPr>
          </a:lstStyle>
          <a:p>
            <a:r>
              <a:rPr lang="en-US" altLang="zh-CN" sz="28700" dirty="0">
                <a:blipFill>
                  <a:blip r:embed="rId3"/>
                  <a:stretch>
                    <a:fillRect/>
                  </a:stretch>
                </a:blipFill>
                <a:effectLst/>
              </a:rPr>
              <a:t>03</a:t>
            </a:r>
            <a:endParaRPr lang="en-US" altLang="zh-CN" sz="28700" dirty="0">
              <a:blipFill>
                <a:blip r:embed="rId3"/>
                <a:stretch>
                  <a:fillRect/>
                </a:stretch>
              </a:blipFill>
              <a:effectLst/>
            </a:endParaRPr>
          </a:p>
        </p:txBody>
      </p:sp>
      <p:grpSp>
        <p:nvGrpSpPr>
          <p:cNvPr id="21" name="组合 20"/>
          <p:cNvGrpSpPr/>
          <p:nvPr/>
        </p:nvGrpSpPr>
        <p:grpSpPr>
          <a:xfrm>
            <a:off x="11122818" y="950868"/>
            <a:ext cx="396081" cy="77090"/>
            <a:chOff x="10927556" y="913606"/>
            <a:chExt cx="591344" cy="115094"/>
          </a:xfrm>
        </p:grpSpPr>
        <p:sp>
          <p:nvSpPr>
            <p:cNvPr id="22" name="椭圆 21"/>
            <p:cNvSpPr/>
            <p:nvPr/>
          </p:nvSpPr>
          <p:spPr>
            <a:xfrm>
              <a:off x="1092755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p:cNvSpPr/>
            <p:nvPr/>
          </p:nvSpPr>
          <p:spPr>
            <a:xfrm>
              <a:off x="11165681" y="913606"/>
              <a:ext cx="115094" cy="115094"/>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p:nvSpPr>
          <p:spPr>
            <a:xfrm>
              <a:off x="1140380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Picture 28-mask"/>
          <p:cNvSpPr/>
          <p:nvPr/>
        </p:nvSpPr>
        <p:spPr>
          <a:xfrm>
            <a:off x="5979888" y="3524009"/>
            <a:ext cx="1227073" cy="110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1755" y="618490"/>
            <a:ext cx="5739765" cy="995045"/>
          </a:xfrm>
          <a:prstGeom prst="rect">
            <a:avLst/>
          </a:prstGeom>
          <a:noFill/>
        </p:spPr>
        <p:txBody>
          <a:bodyPr wrap="square" lIns="0" tIns="0" rIns="0" bIns="0">
            <a:no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accent1"/>
                </a:solidFill>
                <a:cs typeface="OPPOSans R" panose="00020600040101010101" pitchFamily="18" charset="-122"/>
              </a:rPr>
              <a:t>Steps to Develop the App</a:t>
            </a:r>
            <a:endParaRPr lang="en-US" altLang="zh-CN" sz="3200" dirty="0">
              <a:solidFill>
                <a:schemeClr val="accent1"/>
              </a:solidFill>
              <a:cs typeface="OPPOSans R" panose="00020600040101010101" pitchFamily="18" charset="-122"/>
            </a:endParaRPr>
          </a:p>
        </p:txBody>
      </p:sp>
      <p:sp>
        <p:nvSpPr>
          <p:cNvPr id="17" name="矩形 16"/>
          <p:cNvSpPr/>
          <p:nvPr/>
        </p:nvSpPr>
        <p:spPr>
          <a:xfrm>
            <a:off x="0" y="6745617"/>
            <a:ext cx="12192000" cy="112383"/>
          </a:xfrm>
          <a:prstGeom prst="rect">
            <a:avLst/>
          </a:prstGeom>
          <a:gradFill flip="none" rotWithShape="1">
            <a:gsLst>
              <a:gs pos="0">
                <a:schemeClr val="accent1">
                  <a:lumMod val="80000"/>
                  <a:lumOff val="20000"/>
                </a:schemeClr>
              </a:gs>
              <a:gs pos="100000">
                <a:schemeClr val="accent1">
                  <a:lumMod val="75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6573131" y="875839"/>
            <a:ext cx="2306449" cy="368935"/>
          </a:xfrm>
          <a:prstGeom prst="rect">
            <a:avLst/>
          </a:prstGeom>
          <a:noFill/>
          <a:effectLst/>
        </p:spPr>
        <p:txBody>
          <a:bodyPr wrap="square" lIns="0" tIns="0" rIns="0" bIns="0" rtlCol="0" anchor="t">
            <a:spAutoFit/>
          </a:bodyPr>
          <a:lstStyle/>
          <a:p>
            <a:r>
              <a:rPr lang="en-US" altLang="zh-CN" sz="2400" dirty="0">
                <a:solidFill>
                  <a:schemeClr val="accent1"/>
                </a:solidFill>
                <a:latin typeface="Sans Serif Collection" panose="020B0502040504020204" charset="0"/>
                <a:ea typeface="+mj-ea"/>
                <a:cs typeface="Sans Serif Collection" panose="020B0502040504020204" charset="0"/>
              </a:rPr>
              <a:t>Objectives 1</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84" name="文本框 83"/>
          <p:cNvSpPr txBox="1"/>
          <p:nvPr/>
        </p:nvSpPr>
        <p:spPr>
          <a:xfrm>
            <a:off x="6573131" y="2300541"/>
            <a:ext cx="3181380" cy="368935"/>
          </a:xfrm>
          <a:prstGeom prst="rect">
            <a:avLst/>
          </a:prstGeom>
          <a:noFill/>
          <a:effectLst/>
        </p:spPr>
        <p:txBody>
          <a:bodyPr wrap="square" lIns="0" tIns="0" rIns="0" bIns="0" rtlCol="0" anchor="t">
            <a:spAutoFit/>
          </a:bodyPr>
          <a:lstStyle/>
          <a:p>
            <a:r>
              <a:rPr lang="en-US" altLang="zh-CN" sz="2400" dirty="0">
                <a:solidFill>
                  <a:schemeClr val="accent1"/>
                </a:solidFill>
                <a:latin typeface="Sans Serif Collection" panose="020B0502040504020204" charset="0"/>
                <a:ea typeface="+mj-ea"/>
                <a:cs typeface="Sans Serif Collection" panose="020B0502040504020204" charset="0"/>
              </a:rPr>
              <a:t>Objectives 2</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86" name="文本框 85"/>
          <p:cNvSpPr txBox="1"/>
          <p:nvPr/>
        </p:nvSpPr>
        <p:spPr>
          <a:xfrm>
            <a:off x="6574401" y="3571176"/>
            <a:ext cx="3181380" cy="368935"/>
          </a:xfrm>
          <a:prstGeom prst="rect">
            <a:avLst/>
          </a:prstGeom>
          <a:noFill/>
          <a:effectLst/>
        </p:spPr>
        <p:txBody>
          <a:bodyPr wrap="square" lIns="0" tIns="0" rIns="0" bIns="0" rtlCol="0" anchor="t">
            <a:spAutoFit/>
          </a:bodyPr>
          <a:lstStyle/>
          <a:p>
            <a:r>
              <a:rPr lang="en-US" altLang="zh-CN" sz="2400" dirty="0">
                <a:solidFill>
                  <a:schemeClr val="accent1"/>
                </a:solidFill>
                <a:latin typeface="Sans Serif Collection" panose="020B0502040504020204" charset="0"/>
                <a:ea typeface="+mj-ea"/>
                <a:cs typeface="Sans Serif Collection" panose="020B0502040504020204" charset="0"/>
              </a:rPr>
              <a:t>Objectives 3</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88" name="文本框 87"/>
          <p:cNvSpPr txBox="1"/>
          <p:nvPr/>
        </p:nvSpPr>
        <p:spPr>
          <a:xfrm>
            <a:off x="6573131" y="5130101"/>
            <a:ext cx="3181380" cy="368935"/>
          </a:xfrm>
          <a:prstGeom prst="rect">
            <a:avLst/>
          </a:prstGeom>
          <a:noFill/>
          <a:effectLst/>
        </p:spPr>
        <p:txBody>
          <a:bodyPr wrap="square" lIns="0" tIns="0" rIns="0" bIns="0" rtlCol="0" anchor="t">
            <a:spAutoFit/>
          </a:bodyPr>
          <a:lstStyle/>
          <a:p>
            <a:r>
              <a:rPr lang="en-US" altLang="zh-CN" sz="2400" dirty="0">
                <a:solidFill>
                  <a:schemeClr val="accent1"/>
                </a:solidFill>
                <a:latin typeface="Sans Serif Collection" panose="020B0502040504020204" charset="0"/>
                <a:ea typeface="+mj-ea"/>
                <a:cs typeface="Sans Serif Collection" panose="020B0502040504020204" charset="0"/>
              </a:rPr>
              <a:t>Objectives 4</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90" name="文本框 89"/>
          <p:cNvSpPr txBox="1"/>
          <p:nvPr/>
        </p:nvSpPr>
        <p:spPr>
          <a:xfrm>
            <a:off x="6574155" y="1336040"/>
            <a:ext cx="5487035" cy="1055370"/>
          </a:xfrm>
          <a:prstGeom prst="rect">
            <a:avLst/>
          </a:prstGeom>
          <a:noFill/>
          <a:effectLst/>
        </p:spPr>
        <p:txBody>
          <a:bodyPr wrap="square" lIns="0" tIns="0" rIns="0" bIns="0" rtlCol="0" anchor="t">
            <a:noAutofit/>
          </a:bodyPr>
          <a:lstStyle/>
          <a:p>
            <a:pPr>
              <a:lnSpc>
                <a:spcPct val="120000"/>
              </a:lnSpc>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User-Centric Design: Conduct market research to define user personas and create user-friendly wireframes that prioritize usability and offline access for farmers.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91" name="文本框 90"/>
          <p:cNvSpPr txBox="1"/>
          <p:nvPr/>
        </p:nvSpPr>
        <p:spPr>
          <a:xfrm>
            <a:off x="6572885" y="2677160"/>
            <a:ext cx="5488940" cy="803275"/>
          </a:xfrm>
          <a:prstGeom prst="rect">
            <a:avLst/>
          </a:prstGeom>
          <a:noFill/>
          <a:effectLst/>
        </p:spPr>
        <p:txBody>
          <a:bodyPr wrap="square" lIns="0" tIns="0" rIns="0" bIns="0" rtlCol="0" anchor="t">
            <a:noAutofit/>
          </a:bodyPr>
          <a:lstStyle/>
          <a:p>
            <a:pPr>
              <a:lnSpc>
                <a:spcPct val="120000"/>
              </a:lnSpc>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Agile Development: Develop the frontend and backend in parallel using an agile approach, focusing on key features to create a minimum viable product (MVP).</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92" name="文本框 91"/>
          <p:cNvSpPr txBox="1"/>
          <p:nvPr/>
        </p:nvSpPr>
        <p:spPr>
          <a:xfrm>
            <a:off x="6572885" y="3944620"/>
            <a:ext cx="5488305" cy="977265"/>
          </a:xfrm>
          <a:prstGeom prst="rect">
            <a:avLst/>
          </a:prstGeom>
          <a:noFill/>
          <a:effectLst/>
        </p:spPr>
        <p:txBody>
          <a:bodyPr wrap="square" lIns="0" tIns="0" rIns="0" bIns="0" rtlCol="0" anchor="t">
            <a:noAutofit/>
          </a:bodyPr>
          <a:lstStyle/>
          <a:p>
            <a:pPr>
              <a:lnSpc>
                <a:spcPct val="120000"/>
              </a:lnSpc>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Comprehensive Testing: Perform thorough usability and performance testing to ensure the app functions seamlessly on both iOS and Android devices before launching a beta version.</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93" name="文本框 92"/>
          <p:cNvSpPr txBox="1"/>
          <p:nvPr/>
        </p:nvSpPr>
        <p:spPr>
          <a:xfrm>
            <a:off x="6574155" y="5499100"/>
            <a:ext cx="5487035" cy="1042670"/>
          </a:xfrm>
          <a:prstGeom prst="rect">
            <a:avLst/>
          </a:prstGeom>
          <a:noFill/>
          <a:effectLst/>
        </p:spPr>
        <p:txBody>
          <a:bodyPr wrap="square" lIns="0" tIns="0" rIns="0" bIns="0" rtlCol="0" anchor="t">
            <a:noAutofit/>
          </a:bodyPr>
          <a:lstStyle/>
          <a:p>
            <a:pPr>
              <a:lnSpc>
                <a:spcPct val="120000"/>
              </a:lnSpc>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Feedback and Support: Launch the app, gather user feedback for continuous improvements, implement a marketing strategy, and provide ongoing support to enhance user experience.</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pic>
        <p:nvPicPr>
          <p:cNvPr id="10" name="图片 9" descr="C:\Users\neera\OneDrive\Pictures\mobile-app-development.pngmobile-app-development"/>
          <p:cNvPicPr>
            <a:picLocks noChangeAspect="1"/>
          </p:cNvPicPr>
          <p:nvPr/>
        </p:nvPicPr>
        <p:blipFill>
          <a:blip r:embed="rId3"/>
          <a:srcRect l="19620" r="19620"/>
          <a:stretch>
            <a:fillRect/>
          </a:stretch>
        </p:blipFill>
        <p:spPr>
          <a:xfrm>
            <a:off x="0" y="1244600"/>
            <a:ext cx="5894070" cy="5613400"/>
          </a:xfrm>
          <a:custGeom>
            <a:avLst/>
            <a:gdLst>
              <a:gd name="connsiteX0" fmla="*/ 0 w 5893814"/>
              <a:gd name="connsiteY0" fmla="*/ 0 h 6858000"/>
              <a:gd name="connsiteX1" fmla="*/ 5893814 w 5893814"/>
              <a:gd name="connsiteY1" fmla="*/ 0 h 6858000"/>
              <a:gd name="connsiteX2" fmla="*/ 5893814 w 5893814"/>
              <a:gd name="connsiteY2" fmla="*/ 6858000 h 6858000"/>
              <a:gd name="connsiteX3" fmla="*/ 0 w 58938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93814" h="6858000">
                <a:moveTo>
                  <a:pt x="0" y="0"/>
                </a:moveTo>
                <a:lnTo>
                  <a:pt x="5893814" y="0"/>
                </a:lnTo>
                <a:lnTo>
                  <a:pt x="5893814" y="6858000"/>
                </a:lnTo>
                <a:lnTo>
                  <a:pt x="0" y="6858000"/>
                </a:lnTo>
                <a:close/>
              </a:path>
            </a:pathLst>
          </a:custGeom>
          <a:effectLst>
            <a:outerShdw blurRad="304800" dist="393700" algn="l" rotWithShape="0">
              <a:schemeClr val="accent1">
                <a:lumMod val="50000"/>
                <a:alpha val="14000"/>
              </a:scheme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5725" y="165100"/>
            <a:ext cx="11113770" cy="1257935"/>
          </a:xfrm>
          <a:prstGeom prst="rect">
            <a:avLst/>
          </a:prstGeom>
          <a:noFill/>
        </p:spPr>
        <p:txBody>
          <a:bodyPr wrap="square" lIns="0" tIns="0" rIns="0" bIns="0">
            <a:noAutofit/>
          </a:bodyPr>
          <a:lstStyle>
            <a:defPPr>
              <a:defRPr lang="en-US"/>
            </a:defPPr>
            <a:lvl1pPr algn="ctr">
              <a:defRPr sz="540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mj-lt"/>
                <a:ea typeface="+mj-ea"/>
                <a:cs typeface="OPPOSans R" panose="00020600040101010101" pitchFamily="18" charset="-122"/>
              </a:defRPr>
            </a:lvl1pPr>
          </a:lstStyle>
          <a:p>
            <a:pPr algn="l"/>
            <a:r>
              <a:rPr lang="en-US" altLang="zh-CN" dirty="0"/>
              <a:t>User Experience Flow</a:t>
            </a:r>
            <a:endParaRPr lang="en-US" altLang="zh-CN" dirty="0"/>
          </a:p>
        </p:txBody>
      </p:sp>
      <p:sp>
        <p:nvSpPr>
          <p:cNvPr id="6" name="任意多边形: 形状 5"/>
          <p:cNvSpPr/>
          <p:nvPr/>
        </p:nvSpPr>
        <p:spPr>
          <a:xfrm flipH="1">
            <a:off x="0" y="5147668"/>
            <a:ext cx="12192000" cy="1710333"/>
          </a:xfrm>
          <a:custGeom>
            <a:avLst/>
            <a:gdLst>
              <a:gd name="connsiteX0" fmla="*/ 3370191 w 12192000"/>
              <a:gd name="connsiteY0" fmla="*/ 1048 h 1710333"/>
              <a:gd name="connsiteX1" fmla="*/ 111796 w 12192000"/>
              <a:gd name="connsiteY1" fmla="*/ 270152 h 1710333"/>
              <a:gd name="connsiteX2" fmla="*/ 0 w 12192000"/>
              <a:gd name="connsiteY2" fmla="*/ 284774 h 1710333"/>
              <a:gd name="connsiteX3" fmla="*/ 0 w 12192000"/>
              <a:gd name="connsiteY3" fmla="*/ 1710333 h 1710333"/>
              <a:gd name="connsiteX4" fmla="*/ 12192000 w 12192000"/>
              <a:gd name="connsiteY4" fmla="*/ 1710333 h 1710333"/>
              <a:gd name="connsiteX5" fmla="*/ 12192000 w 12192000"/>
              <a:gd name="connsiteY5" fmla="*/ 570936 h 1710333"/>
              <a:gd name="connsiteX6" fmla="*/ 12034664 w 12192000"/>
              <a:gd name="connsiteY6" fmla="*/ 613494 h 1710333"/>
              <a:gd name="connsiteX7" fmla="*/ 9917386 w 12192000"/>
              <a:gd name="connsiteY7" fmla="*/ 945399 h 1710333"/>
              <a:gd name="connsiteX8" fmla="*/ 4085172 w 12192000"/>
              <a:gd name="connsiteY8" fmla="*/ 11949 h 1710333"/>
              <a:gd name="connsiteX9" fmla="*/ 3370191 w 12192000"/>
              <a:gd name="connsiteY9" fmla="*/ 1048 h 171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710333">
                <a:moveTo>
                  <a:pt x="3370191" y="1048"/>
                </a:moveTo>
                <a:cubicBezTo>
                  <a:pt x="2265174" y="14275"/>
                  <a:pt x="1043763" y="150313"/>
                  <a:pt x="111796" y="270152"/>
                </a:cubicBezTo>
                <a:lnTo>
                  <a:pt x="0" y="284774"/>
                </a:lnTo>
                <a:lnTo>
                  <a:pt x="0" y="1710333"/>
                </a:lnTo>
                <a:lnTo>
                  <a:pt x="12192000" y="1710333"/>
                </a:lnTo>
                <a:lnTo>
                  <a:pt x="12192000" y="570936"/>
                </a:lnTo>
                <a:lnTo>
                  <a:pt x="12034664" y="613494"/>
                </a:lnTo>
                <a:cubicBezTo>
                  <a:pt x="11334214" y="792553"/>
                  <a:pt x="10623573" y="933493"/>
                  <a:pt x="9917386" y="945399"/>
                </a:cubicBezTo>
                <a:cubicBezTo>
                  <a:pt x="8034221" y="977149"/>
                  <a:pt x="5922052" y="97674"/>
                  <a:pt x="4085172" y="11949"/>
                </a:cubicBezTo>
                <a:cubicBezTo>
                  <a:pt x="3855562" y="1234"/>
                  <a:pt x="3615751" y="-1892"/>
                  <a:pt x="3370191" y="104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nvSpPr>
        <p:spPr>
          <a:xfrm flipH="1">
            <a:off x="2026095" y="5567576"/>
            <a:ext cx="7132600" cy="1290425"/>
          </a:xfrm>
          <a:custGeom>
            <a:avLst/>
            <a:gdLst>
              <a:gd name="connsiteX0" fmla="*/ 144526 w 7132600"/>
              <a:gd name="connsiteY0" fmla="*/ 431645 h 1290425"/>
              <a:gd name="connsiteX1" fmla="*/ 275211 w 7132600"/>
              <a:gd name="connsiteY1" fmla="*/ 446466 h 1290425"/>
              <a:gd name="connsiteX2" fmla="*/ 304493 w 7132600"/>
              <a:gd name="connsiteY2" fmla="*/ 443256 h 1290425"/>
              <a:gd name="connsiteX3" fmla="*/ 250914 w 7132600"/>
              <a:gd name="connsiteY3" fmla="*/ 433793 h 1290425"/>
              <a:gd name="connsiteX4" fmla="*/ 144526 w 7132600"/>
              <a:gd name="connsiteY4" fmla="*/ 431645 h 1290425"/>
              <a:gd name="connsiteX5" fmla="*/ 4889938 w 7132600"/>
              <a:gd name="connsiteY5" fmla="*/ 1048 h 1290425"/>
              <a:gd name="connsiteX6" fmla="*/ 415856 w 7132600"/>
              <a:gd name="connsiteY6" fmla="*/ 431049 h 1290425"/>
              <a:gd name="connsiteX7" fmla="*/ 304493 w 7132600"/>
              <a:gd name="connsiteY7" fmla="*/ 443256 h 1290425"/>
              <a:gd name="connsiteX8" fmla="*/ 306276 w 7132600"/>
              <a:gd name="connsiteY8" fmla="*/ 443571 h 1290425"/>
              <a:gd name="connsiteX9" fmla="*/ 430473 w 7132600"/>
              <a:gd name="connsiteY9" fmla="*/ 640599 h 1290425"/>
              <a:gd name="connsiteX10" fmla="*/ 58810 w 7132600"/>
              <a:gd name="connsiteY10" fmla="*/ 1208594 h 1290425"/>
              <a:gd name="connsiteX11" fmla="*/ 0 w 7132600"/>
              <a:gd name="connsiteY11" fmla="*/ 1290425 h 1290425"/>
              <a:gd name="connsiteX12" fmla="*/ 7132600 w 7132600"/>
              <a:gd name="connsiteY12" fmla="*/ 1290425 h 1290425"/>
              <a:gd name="connsiteX13" fmla="*/ 7132600 w 7132600"/>
              <a:gd name="connsiteY13" fmla="*/ 220039 h 1290425"/>
              <a:gd name="connsiteX14" fmla="*/ 7026315 w 7132600"/>
              <a:gd name="connsiteY14" fmla="*/ 198431 h 1290425"/>
              <a:gd name="connsiteX15" fmla="*/ 5604918 w 7132600"/>
              <a:gd name="connsiteY15" fmla="*/ 11949 h 1290425"/>
              <a:gd name="connsiteX16" fmla="*/ 4889938 w 7132600"/>
              <a:gd name="connsiteY16" fmla="*/ 1048 h 129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32600" h="1290425">
                <a:moveTo>
                  <a:pt x="144526" y="431645"/>
                </a:moveTo>
                <a:cubicBezTo>
                  <a:pt x="33947" y="439111"/>
                  <a:pt x="-5522" y="473165"/>
                  <a:pt x="275211" y="446466"/>
                </a:cubicBezTo>
                <a:lnTo>
                  <a:pt x="304493" y="443256"/>
                </a:lnTo>
                <a:lnTo>
                  <a:pt x="250914" y="433793"/>
                </a:lnTo>
                <a:cubicBezTo>
                  <a:pt x="213520" y="429549"/>
                  <a:pt x="176121" y="429512"/>
                  <a:pt x="144526" y="431645"/>
                </a:cubicBezTo>
                <a:close/>
                <a:moveTo>
                  <a:pt x="4889938" y="1048"/>
                </a:moveTo>
                <a:cubicBezTo>
                  <a:pt x="3171023" y="21623"/>
                  <a:pt x="1170463" y="339371"/>
                  <a:pt x="415856" y="431049"/>
                </a:cubicBezTo>
                <a:lnTo>
                  <a:pt x="304493" y="443256"/>
                </a:lnTo>
                <a:lnTo>
                  <a:pt x="306276" y="443571"/>
                </a:lnTo>
                <a:cubicBezTo>
                  <a:pt x="396119" y="465974"/>
                  <a:pt x="467777" y="521041"/>
                  <a:pt x="430473" y="640599"/>
                </a:cubicBezTo>
                <a:cubicBezTo>
                  <a:pt x="393170" y="760158"/>
                  <a:pt x="235008" y="967463"/>
                  <a:pt x="58810" y="1208594"/>
                </a:cubicBezTo>
                <a:lnTo>
                  <a:pt x="0" y="1290425"/>
                </a:lnTo>
                <a:lnTo>
                  <a:pt x="7132600" y="1290425"/>
                </a:lnTo>
                <a:lnTo>
                  <a:pt x="7132600" y="220039"/>
                </a:lnTo>
                <a:lnTo>
                  <a:pt x="7026315" y="198431"/>
                </a:lnTo>
                <a:cubicBezTo>
                  <a:pt x="6540564" y="104421"/>
                  <a:pt x="6064138" y="33380"/>
                  <a:pt x="5604918" y="11949"/>
                </a:cubicBezTo>
                <a:cubicBezTo>
                  <a:pt x="5375308" y="1234"/>
                  <a:pt x="5135497" y="-1892"/>
                  <a:pt x="4889938" y="104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flipH="1">
            <a:off x="0" y="4887934"/>
            <a:ext cx="12192000" cy="1970067"/>
          </a:xfrm>
          <a:custGeom>
            <a:avLst/>
            <a:gdLst>
              <a:gd name="connsiteX0" fmla="*/ 12192000 w 12192000"/>
              <a:gd name="connsiteY0" fmla="*/ 0 h 1970067"/>
              <a:gd name="connsiteX1" fmla="*/ 12121946 w 12192000"/>
              <a:gd name="connsiteY1" fmla="*/ 8188 h 1970067"/>
              <a:gd name="connsiteX2" fmla="*/ 7121986 w 12192000"/>
              <a:gd name="connsiteY2" fmla="*/ 1096319 h 1970067"/>
              <a:gd name="connsiteX3" fmla="*/ 1460870 w 12192000"/>
              <a:gd name="connsiteY3" fmla="*/ 162869 h 1970067"/>
              <a:gd name="connsiteX4" fmla="*/ 39384 w 12192000"/>
              <a:gd name="connsiteY4" fmla="*/ 177454 h 1970067"/>
              <a:gd name="connsiteX5" fmla="*/ 0 w 12192000"/>
              <a:gd name="connsiteY5" fmla="*/ 180279 h 1970067"/>
              <a:gd name="connsiteX6" fmla="*/ 0 w 12192000"/>
              <a:gd name="connsiteY6" fmla="*/ 1970067 h 1970067"/>
              <a:gd name="connsiteX7" fmla="*/ 12192000 w 12192000"/>
              <a:gd name="connsiteY7" fmla="*/ 1970067 h 197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70067">
                <a:moveTo>
                  <a:pt x="12192000" y="0"/>
                </a:moveTo>
                <a:lnTo>
                  <a:pt x="12121946" y="8188"/>
                </a:lnTo>
                <a:cubicBezTo>
                  <a:pt x="10576357" y="230326"/>
                  <a:pt x="8835661" y="1066554"/>
                  <a:pt x="7121986" y="1096319"/>
                </a:cubicBezTo>
                <a:cubicBezTo>
                  <a:pt x="5294067" y="1128069"/>
                  <a:pt x="3243862" y="248594"/>
                  <a:pt x="1460870" y="162869"/>
                </a:cubicBezTo>
                <a:cubicBezTo>
                  <a:pt x="1015122" y="141438"/>
                  <a:pt x="529766" y="150368"/>
                  <a:pt x="39384" y="177454"/>
                </a:cubicBezTo>
                <a:lnTo>
                  <a:pt x="0" y="180279"/>
                </a:lnTo>
                <a:lnTo>
                  <a:pt x="0" y="1970067"/>
                </a:lnTo>
                <a:lnTo>
                  <a:pt x="12192000" y="1970067"/>
                </a:ln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245745" y="944245"/>
            <a:ext cx="11700510" cy="5913755"/>
          </a:xfrm>
          <a:prstGeom prst="rect">
            <a:avLst/>
          </a:prstGeom>
          <a:noFill/>
        </p:spPr>
        <p:txBody>
          <a:bodyPr wrap="square" lIns="0" tIns="0" rIns="0" bIns="0">
            <a:noAutofit/>
          </a:bodyPr>
          <a:lstStyle/>
          <a:p>
            <a:r>
              <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rPr>
              <a:t>Registration and Onboarding:</a:t>
            </a:r>
            <a:endPar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Create an account easily.</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Onboarding tutorial to guide users through features.</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rPr>
              <a:t>Profile Setup:</a:t>
            </a:r>
            <a:endPar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Complete profiles with location and business details.</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Farmers upload certifications to enhance credibility.</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rPr>
              <a:t>Listing Products (for Farmers):</a:t>
            </a:r>
            <a:endPar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Farmers list products by entering crop details and images.</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Prompts ensure accurate listings.</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rPr>
              <a:t>Searching and Browsing (for Buyers):</a:t>
            </a:r>
            <a:endPar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Buyers search or browse for crops easily.</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Filters refine searches by location, price, and type.</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rPr>
              <a:t>Viewing Product Details:</a:t>
            </a:r>
            <a:endPar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Buyers see detailed descriptions and reviews.</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Real-time availability and pricing are shown.</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rPr>
              <a:t>Placing Orders:</a:t>
            </a:r>
            <a:endPar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Buyers add products to cart and checkout smoothly.</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Secure payment options available.</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rPr>
              <a:t>Order Confirmation and Tracking:</a:t>
            </a:r>
            <a:endPar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Users get confirmation and can track orders in real-time.</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Notifications for shipment and delivery updates.</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rPr>
              <a:t>Customer Support:</a:t>
            </a:r>
            <a:endParaRPr lang="en-US" altLang="zh-CN" sz="1600" b="1" dirty="0">
              <a:gradFill>
                <a:gsLst>
                  <a:gs pos="0">
                    <a:srgbClr val="14CD68"/>
                  </a:gs>
                  <a:gs pos="100000">
                    <a:srgbClr val="035C7D"/>
                  </a:gs>
                </a:gsLst>
                <a:lin scaled="0"/>
              </a:gra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Access support for inquiries or technical issues.</a:t>
            </a:r>
            <a:endParaRPr lang="en-US" altLang="zh-CN" sz="1600" b="1" dirty="0">
              <a:solidFill>
                <a:schemeClr val="tx1"/>
              </a:solidFill>
              <a:effectLst/>
              <a:latin typeface="Sans Serif Collection" panose="020B0502040504020204" charset="0"/>
              <a:cs typeface="Sans Serif Collection" panose="020B0502040504020204" charset="0"/>
            </a:endParaRPr>
          </a:p>
          <a:p>
            <a:r>
              <a:rPr lang="en-US" altLang="zh-CN" sz="1600" b="1" dirty="0">
                <a:solidFill>
                  <a:schemeClr val="tx1"/>
                </a:solidFill>
                <a:effectLst/>
                <a:latin typeface="Sans Serif Collection" panose="020B0502040504020204" charset="0"/>
                <a:cs typeface="Sans Serif Collection" panose="020B0502040504020204" charset="0"/>
              </a:rPr>
              <a:t>Help resources like FAQs and chat support are available.</a:t>
            </a:r>
            <a:endParaRPr lang="en-US" altLang="zh-CN" sz="1600" b="1" dirty="0">
              <a:solidFill>
                <a:schemeClr val="tx1"/>
              </a:solidFill>
              <a:effectLst/>
              <a:latin typeface="Sans Serif Collection" panose="020B0502040504020204" charset="0"/>
              <a:cs typeface="Sans Serif Collection" panose="020B0502040504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936708" y="1862650"/>
            <a:ext cx="5422900" cy="1661795"/>
          </a:xfrm>
          <a:prstGeom prst="rect">
            <a:avLst/>
          </a:prstGeom>
          <a:noFill/>
        </p:spPr>
        <p:txBody>
          <a:bodyPr wrap="square" lIns="0" tIns="0" rIns="0" bIns="0">
            <a:spAutoFit/>
          </a:bodyPr>
          <a:lstStyle>
            <a:defPPr>
              <a:defRPr lang="en-US"/>
            </a:defPPr>
            <a:lvl1pPr algn="ctr">
              <a:defRPr sz="540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mj-lt"/>
                <a:ea typeface="+mj-ea"/>
                <a:cs typeface="OPPOSans R" panose="00020600040101010101" pitchFamily="18" charset="-122"/>
              </a:defRPr>
            </a:lvl1pPr>
          </a:lstStyle>
          <a:p>
            <a:pPr algn="l"/>
            <a:r>
              <a:rPr lang="en-US" altLang="zh-CN" dirty="0"/>
              <a:t>Monetization Options</a:t>
            </a:r>
            <a:endParaRPr lang="en-US" altLang="zh-CN" dirty="0"/>
          </a:p>
        </p:txBody>
      </p:sp>
      <p:sp>
        <p:nvSpPr>
          <p:cNvPr id="6" name="任意多边形: 形状 5"/>
          <p:cNvSpPr/>
          <p:nvPr/>
        </p:nvSpPr>
        <p:spPr>
          <a:xfrm flipH="1">
            <a:off x="0" y="5147668"/>
            <a:ext cx="12192000" cy="1710333"/>
          </a:xfrm>
          <a:custGeom>
            <a:avLst/>
            <a:gdLst>
              <a:gd name="connsiteX0" fmla="*/ 3370191 w 12192000"/>
              <a:gd name="connsiteY0" fmla="*/ 1048 h 1710333"/>
              <a:gd name="connsiteX1" fmla="*/ 111796 w 12192000"/>
              <a:gd name="connsiteY1" fmla="*/ 270152 h 1710333"/>
              <a:gd name="connsiteX2" fmla="*/ 0 w 12192000"/>
              <a:gd name="connsiteY2" fmla="*/ 284774 h 1710333"/>
              <a:gd name="connsiteX3" fmla="*/ 0 w 12192000"/>
              <a:gd name="connsiteY3" fmla="*/ 1710333 h 1710333"/>
              <a:gd name="connsiteX4" fmla="*/ 12192000 w 12192000"/>
              <a:gd name="connsiteY4" fmla="*/ 1710333 h 1710333"/>
              <a:gd name="connsiteX5" fmla="*/ 12192000 w 12192000"/>
              <a:gd name="connsiteY5" fmla="*/ 570936 h 1710333"/>
              <a:gd name="connsiteX6" fmla="*/ 12034664 w 12192000"/>
              <a:gd name="connsiteY6" fmla="*/ 613494 h 1710333"/>
              <a:gd name="connsiteX7" fmla="*/ 9917386 w 12192000"/>
              <a:gd name="connsiteY7" fmla="*/ 945399 h 1710333"/>
              <a:gd name="connsiteX8" fmla="*/ 4085172 w 12192000"/>
              <a:gd name="connsiteY8" fmla="*/ 11949 h 1710333"/>
              <a:gd name="connsiteX9" fmla="*/ 3370191 w 12192000"/>
              <a:gd name="connsiteY9" fmla="*/ 1048 h 171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710333">
                <a:moveTo>
                  <a:pt x="3370191" y="1048"/>
                </a:moveTo>
                <a:cubicBezTo>
                  <a:pt x="2265174" y="14275"/>
                  <a:pt x="1043763" y="150313"/>
                  <a:pt x="111796" y="270152"/>
                </a:cubicBezTo>
                <a:lnTo>
                  <a:pt x="0" y="284774"/>
                </a:lnTo>
                <a:lnTo>
                  <a:pt x="0" y="1710333"/>
                </a:lnTo>
                <a:lnTo>
                  <a:pt x="12192000" y="1710333"/>
                </a:lnTo>
                <a:lnTo>
                  <a:pt x="12192000" y="570936"/>
                </a:lnTo>
                <a:lnTo>
                  <a:pt x="12034664" y="613494"/>
                </a:lnTo>
                <a:cubicBezTo>
                  <a:pt x="11334214" y="792553"/>
                  <a:pt x="10623573" y="933493"/>
                  <a:pt x="9917386" y="945399"/>
                </a:cubicBezTo>
                <a:cubicBezTo>
                  <a:pt x="8034221" y="977149"/>
                  <a:pt x="5922052" y="97674"/>
                  <a:pt x="4085172" y="11949"/>
                </a:cubicBezTo>
                <a:cubicBezTo>
                  <a:pt x="3855562" y="1234"/>
                  <a:pt x="3615751" y="-1892"/>
                  <a:pt x="3370191" y="104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nvSpPr>
        <p:spPr>
          <a:xfrm flipH="1">
            <a:off x="2026095" y="5567576"/>
            <a:ext cx="7132600" cy="1290425"/>
          </a:xfrm>
          <a:custGeom>
            <a:avLst/>
            <a:gdLst>
              <a:gd name="connsiteX0" fmla="*/ 144526 w 7132600"/>
              <a:gd name="connsiteY0" fmla="*/ 431645 h 1290425"/>
              <a:gd name="connsiteX1" fmla="*/ 275211 w 7132600"/>
              <a:gd name="connsiteY1" fmla="*/ 446466 h 1290425"/>
              <a:gd name="connsiteX2" fmla="*/ 304493 w 7132600"/>
              <a:gd name="connsiteY2" fmla="*/ 443256 h 1290425"/>
              <a:gd name="connsiteX3" fmla="*/ 250914 w 7132600"/>
              <a:gd name="connsiteY3" fmla="*/ 433793 h 1290425"/>
              <a:gd name="connsiteX4" fmla="*/ 144526 w 7132600"/>
              <a:gd name="connsiteY4" fmla="*/ 431645 h 1290425"/>
              <a:gd name="connsiteX5" fmla="*/ 4889938 w 7132600"/>
              <a:gd name="connsiteY5" fmla="*/ 1048 h 1290425"/>
              <a:gd name="connsiteX6" fmla="*/ 415856 w 7132600"/>
              <a:gd name="connsiteY6" fmla="*/ 431049 h 1290425"/>
              <a:gd name="connsiteX7" fmla="*/ 304493 w 7132600"/>
              <a:gd name="connsiteY7" fmla="*/ 443256 h 1290425"/>
              <a:gd name="connsiteX8" fmla="*/ 306276 w 7132600"/>
              <a:gd name="connsiteY8" fmla="*/ 443571 h 1290425"/>
              <a:gd name="connsiteX9" fmla="*/ 430473 w 7132600"/>
              <a:gd name="connsiteY9" fmla="*/ 640599 h 1290425"/>
              <a:gd name="connsiteX10" fmla="*/ 58810 w 7132600"/>
              <a:gd name="connsiteY10" fmla="*/ 1208594 h 1290425"/>
              <a:gd name="connsiteX11" fmla="*/ 0 w 7132600"/>
              <a:gd name="connsiteY11" fmla="*/ 1290425 h 1290425"/>
              <a:gd name="connsiteX12" fmla="*/ 7132600 w 7132600"/>
              <a:gd name="connsiteY12" fmla="*/ 1290425 h 1290425"/>
              <a:gd name="connsiteX13" fmla="*/ 7132600 w 7132600"/>
              <a:gd name="connsiteY13" fmla="*/ 220039 h 1290425"/>
              <a:gd name="connsiteX14" fmla="*/ 7026315 w 7132600"/>
              <a:gd name="connsiteY14" fmla="*/ 198431 h 1290425"/>
              <a:gd name="connsiteX15" fmla="*/ 5604918 w 7132600"/>
              <a:gd name="connsiteY15" fmla="*/ 11949 h 1290425"/>
              <a:gd name="connsiteX16" fmla="*/ 4889938 w 7132600"/>
              <a:gd name="connsiteY16" fmla="*/ 1048 h 129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32600" h="1290425">
                <a:moveTo>
                  <a:pt x="144526" y="431645"/>
                </a:moveTo>
                <a:cubicBezTo>
                  <a:pt x="33947" y="439111"/>
                  <a:pt x="-5522" y="473165"/>
                  <a:pt x="275211" y="446466"/>
                </a:cubicBezTo>
                <a:lnTo>
                  <a:pt x="304493" y="443256"/>
                </a:lnTo>
                <a:lnTo>
                  <a:pt x="250914" y="433793"/>
                </a:lnTo>
                <a:cubicBezTo>
                  <a:pt x="213520" y="429549"/>
                  <a:pt x="176121" y="429512"/>
                  <a:pt x="144526" y="431645"/>
                </a:cubicBezTo>
                <a:close/>
                <a:moveTo>
                  <a:pt x="4889938" y="1048"/>
                </a:moveTo>
                <a:cubicBezTo>
                  <a:pt x="3171023" y="21623"/>
                  <a:pt x="1170463" y="339371"/>
                  <a:pt x="415856" y="431049"/>
                </a:cubicBezTo>
                <a:lnTo>
                  <a:pt x="304493" y="443256"/>
                </a:lnTo>
                <a:lnTo>
                  <a:pt x="306276" y="443571"/>
                </a:lnTo>
                <a:cubicBezTo>
                  <a:pt x="396119" y="465974"/>
                  <a:pt x="467777" y="521041"/>
                  <a:pt x="430473" y="640599"/>
                </a:cubicBezTo>
                <a:cubicBezTo>
                  <a:pt x="393170" y="760158"/>
                  <a:pt x="235008" y="967463"/>
                  <a:pt x="58810" y="1208594"/>
                </a:cubicBezTo>
                <a:lnTo>
                  <a:pt x="0" y="1290425"/>
                </a:lnTo>
                <a:lnTo>
                  <a:pt x="7132600" y="1290425"/>
                </a:lnTo>
                <a:lnTo>
                  <a:pt x="7132600" y="220039"/>
                </a:lnTo>
                <a:lnTo>
                  <a:pt x="7026315" y="198431"/>
                </a:lnTo>
                <a:cubicBezTo>
                  <a:pt x="6540564" y="104421"/>
                  <a:pt x="6064138" y="33380"/>
                  <a:pt x="5604918" y="11949"/>
                </a:cubicBezTo>
                <a:cubicBezTo>
                  <a:pt x="5375308" y="1234"/>
                  <a:pt x="5135497" y="-1892"/>
                  <a:pt x="4889938" y="104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flipH="1">
            <a:off x="0" y="4887934"/>
            <a:ext cx="12192000" cy="1970067"/>
          </a:xfrm>
          <a:custGeom>
            <a:avLst/>
            <a:gdLst>
              <a:gd name="connsiteX0" fmla="*/ 12192000 w 12192000"/>
              <a:gd name="connsiteY0" fmla="*/ 0 h 1970067"/>
              <a:gd name="connsiteX1" fmla="*/ 12121946 w 12192000"/>
              <a:gd name="connsiteY1" fmla="*/ 8188 h 1970067"/>
              <a:gd name="connsiteX2" fmla="*/ 7121986 w 12192000"/>
              <a:gd name="connsiteY2" fmla="*/ 1096319 h 1970067"/>
              <a:gd name="connsiteX3" fmla="*/ 1460870 w 12192000"/>
              <a:gd name="connsiteY3" fmla="*/ 162869 h 1970067"/>
              <a:gd name="connsiteX4" fmla="*/ 39384 w 12192000"/>
              <a:gd name="connsiteY4" fmla="*/ 177454 h 1970067"/>
              <a:gd name="connsiteX5" fmla="*/ 0 w 12192000"/>
              <a:gd name="connsiteY5" fmla="*/ 180279 h 1970067"/>
              <a:gd name="connsiteX6" fmla="*/ 0 w 12192000"/>
              <a:gd name="connsiteY6" fmla="*/ 1970067 h 1970067"/>
              <a:gd name="connsiteX7" fmla="*/ 12192000 w 12192000"/>
              <a:gd name="connsiteY7" fmla="*/ 1970067 h 197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70067">
                <a:moveTo>
                  <a:pt x="12192000" y="0"/>
                </a:moveTo>
                <a:lnTo>
                  <a:pt x="12121946" y="8188"/>
                </a:lnTo>
                <a:cubicBezTo>
                  <a:pt x="10576357" y="230326"/>
                  <a:pt x="8835661" y="1066554"/>
                  <a:pt x="7121986" y="1096319"/>
                </a:cubicBezTo>
                <a:cubicBezTo>
                  <a:pt x="5294067" y="1128069"/>
                  <a:pt x="3243862" y="248594"/>
                  <a:pt x="1460870" y="162869"/>
                </a:cubicBezTo>
                <a:cubicBezTo>
                  <a:pt x="1015122" y="141438"/>
                  <a:pt x="529766" y="150368"/>
                  <a:pt x="39384" y="177454"/>
                </a:cubicBezTo>
                <a:lnTo>
                  <a:pt x="0" y="180279"/>
                </a:lnTo>
                <a:lnTo>
                  <a:pt x="0" y="1970067"/>
                </a:lnTo>
                <a:lnTo>
                  <a:pt x="12192000" y="1970067"/>
                </a:ln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5936615" y="3735070"/>
            <a:ext cx="5940425" cy="1953260"/>
          </a:xfrm>
          <a:prstGeom prst="rect">
            <a:avLst/>
          </a:prstGeom>
          <a:noFill/>
        </p:spPr>
        <p:txBody>
          <a:bodyPr wrap="square" lIns="0" tIns="0" rIns="0" bIns="0">
            <a:noAutofit/>
          </a:bodyPr>
          <a:lstStyle/>
          <a:p>
            <a:r>
              <a:rPr lang="en-US" altLang="zh-CN" b="1" dirty="0">
                <a:solidFill>
                  <a:schemeClr val="tx1">
                    <a:lumMod val="75000"/>
                    <a:lumOff val="25000"/>
                  </a:schemeClr>
                </a:solidFill>
                <a:effectLst/>
                <a:latin typeface="Sans Serif Collection" panose="020B0502040504020204" charset="0"/>
                <a:cs typeface="Sans Serif Collection" panose="020B0502040504020204" charset="0"/>
              </a:rPr>
              <a:t>The crop marketing app connects farmers directly with buyers, enabling seamless transactions for fresh produce. It features user-friendly crop listings, secure payment options, and real-time notifications, promoting transparency and market access. The app aims to enhance the agricultural community by benefiting both producers and consumers.</a:t>
            </a:r>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14" name="文本框 13"/>
          <p:cNvSpPr txBox="1"/>
          <p:nvPr/>
        </p:nvSpPr>
        <p:spPr>
          <a:xfrm>
            <a:off x="740528" y="1271503"/>
            <a:ext cx="4991752" cy="4416594"/>
          </a:xfrm>
          <a:prstGeom prst="rect">
            <a:avLst/>
          </a:prstGeom>
          <a:noFill/>
        </p:spPr>
        <p:txBody>
          <a:bodyPr wrap="none" lIns="0" tIns="0" rIns="0" bIns="0">
            <a:spAutoFit/>
          </a:bodyPr>
          <a:lstStyle>
            <a:defPPr>
              <a:defRPr lang="en-US"/>
            </a:defPPr>
            <a:lvl1pPr algn="ctr">
              <a:defRPr sz="540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mj-lt"/>
                <a:ea typeface="+mj-ea"/>
                <a:cs typeface="OPPOSans R" panose="00020600040101010101" pitchFamily="18" charset="-122"/>
              </a:defRPr>
            </a:lvl1pPr>
          </a:lstStyle>
          <a:p>
            <a:r>
              <a:rPr lang="en-US" altLang="zh-CN" sz="28700" dirty="0">
                <a:blipFill>
                  <a:blip r:embed="rId3"/>
                  <a:stretch>
                    <a:fillRect/>
                  </a:stretch>
                </a:blipFill>
                <a:effectLst/>
              </a:rPr>
              <a:t>04</a:t>
            </a:r>
            <a:endParaRPr lang="en-US" altLang="zh-CN" sz="28700" dirty="0">
              <a:blipFill>
                <a:blip r:embed="rId3"/>
                <a:stretch>
                  <a:fillRect/>
                </a:stretch>
              </a:blipFill>
              <a:effectLst/>
            </a:endParaRPr>
          </a:p>
        </p:txBody>
      </p:sp>
      <p:grpSp>
        <p:nvGrpSpPr>
          <p:cNvPr id="21" name="组合 20"/>
          <p:cNvGrpSpPr/>
          <p:nvPr/>
        </p:nvGrpSpPr>
        <p:grpSpPr>
          <a:xfrm>
            <a:off x="11122818" y="950868"/>
            <a:ext cx="396081" cy="77090"/>
            <a:chOff x="10927556" y="913606"/>
            <a:chExt cx="591344" cy="115094"/>
          </a:xfrm>
        </p:grpSpPr>
        <p:sp>
          <p:nvSpPr>
            <p:cNvPr id="22" name="椭圆 21"/>
            <p:cNvSpPr/>
            <p:nvPr/>
          </p:nvSpPr>
          <p:spPr>
            <a:xfrm>
              <a:off x="1092755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p:cNvSpPr/>
            <p:nvPr/>
          </p:nvSpPr>
          <p:spPr>
            <a:xfrm>
              <a:off x="11165681" y="913606"/>
              <a:ext cx="115094" cy="115094"/>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p:nvSpPr>
          <p:spPr>
            <a:xfrm>
              <a:off x="1140380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Picture 28-mask"/>
          <p:cNvSpPr/>
          <p:nvPr/>
        </p:nvSpPr>
        <p:spPr>
          <a:xfrm>
            <a:off x="5979888" y="3524009"/>
            <a:ext cx="1227073" cy="110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4" name="任意多边形: 形状 23"/>
          <p:cNvSpPr/>
          <p:nvPr/>
        </p:nvSpPr>
        <p:spPr>
          <a:xfrm flipH="1" flipV="1">
            <a:off x="0" y="3183912"/>
            <a:ext cx="12192000" cy="870415"/>
          </a:xfrm>
          <a:custGeom>
            <a:avLst/>
            <a:gdLst>
              <a:gd name="connsiteX0" fmla="*/ 9903574 w 12192000"/>
              <a:gd name="connsiteY0" fmla="*/ 869637 h 870415"/>
              <a:gd name="connsiteX1" fmla="*/ 4359042 w 12192000"/>
              <a:gd name="connsiteY1" fmla="*/ 514037 h 870415"/>
              <a:gd name="connsiteX2" fmla="*/ 687412 w 12192000"/>
              <a:gd name="connsiteY2" fmla="*/ 641037 h 870415"/>
              <a:gd name="connsiteX3" fmla="*/ 275216 w 12192000"/>
              <a:gd name="connsiteY3" fmla="*/ 648503 h 870415"/>
              <a:gd name="connsiteX4" fmla="*/ 0 w 12192000"/>
              <a:gd name="connsiteY4" fmla="*/ 652515 h 870415"/>
              <a:gd name="connsiteX5" fmla="*/ 0 w 12192000"/>
              <a:gd name="connsiteY5" fmla="*/ 218188 h 870415"/>
              <a:gd name="connsiteX6" fmla="*/ 54399 w 12192000"/>
              <a:gd name="connsiteY6" fmla="*/ 207782 h 870415"/>
              <a:gd name="connsiteX7" fmla="*/ 1113914 w 12192000"/>
              <a:gd name="connsiteY7" fmla="*/ 145737 h 870415"/>
              <a:gd name="connsiteX8" fmla="*/ 7326015 w 12192000"/>
              <a:gd name="connsiteY8" fmla="*/ 412437 h 870415"/>
              <a:gd name="connsiteX9" fmla="*/ 11861407 w 12192000"/>
              <a:gd name="connsiteY9" fmla="*/ 30631 h 870415"/>
              <a:gd name="connsiteX10" fmla="*/ 12192000 w 12192000"/>
              <a:gd name="connsiteY10" fmla="*/ 0 h 870415"/>
              <a:gd name="connsiteX11" fmla="*/ 12192000 w 12192000"/>
              <a:gd name="connsiteY11" fmla="*/ 649192 h 870415"/>
              <a:gd name="connsiteX12" fmla="*/ 11734390 w 12192000"/>
              <a:gd name="connsiteY12" fmla="*/ 715377 h 870415"/>
              <a:gd name="connsiteX13" fmla="*/ 9903574 w 12192000"/>
              <a:gd name="connsiteY13" fmla="*/ 869637 h 87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870415">
                <a:moveTo>
                  <a:pt x="9903574" y="869637"/>
                </a:moveTo>
                <a:cubicBezTo>
                  <a:pt x="8222289" y="888687"/>
                  <a:pt x="5895070" y="552137"/>
                  <a:pt x="4359042" y="514037"/>
                </a:cubicBezTo>
                <a:cubicBezTo>
                  <a:pt x="2823015" y="475937"/>
                  <a:pt x="1750577" y="619870"/>
                  <a:pt x="687412" y="641037"/>
                </a:cubicBezTo>
                <a:cubicBezTo>
                  <a:pt x="554516" y="643683"/>
                  <a:pt x="416115" y="646197"/>
                  <a:pt x="275216" y="648503"/>
                </a:cubicBezTo>
                <a:lnTo>
                  <a:pt x="0" y="652515"/>
                </a:lnTo>
                <a:lnTo>
                  <a:pt x="0" y="218188"/>
                </a:lnTo>
                <a:lnTo>
                  <a:pt x="54399" y="207782"/>
                </a:lnTo>
                <a:cubicBezTo>
                  <a:pt x="274922" y="170891"/>
                  <a:pt x="589962" y="144910"/>
                  <a:pt x="1113914" y="145737"/>
                </a:cubicBezTo>
                <a:cubicBezTo>
                  <a:pt x="2455233" y="147854"/>
                  <a:pt x="5100785" y="461120"/>
                  <a:pt x="7326015" y="412437"/>
                </a:cubicBezTo>
                <a:cubicBezTo>
                  <a:pt x="8716784" y="382010"/>
                  <a:pt x="10329689" y="182911"/>
                  <a:pt x="11861407" y="30631"/>
                </a:cubicBezTo>
                <a:lnTo>
                  <a:pt x="12192000" y="0"/>
                </a:lnTo>
                <a:lnTo>
                  <a:pt x="12192000" y="649192"/>
                </a:lnTo>
                <a:lnTo>
                  <a:pt x="11734390" y="715377"/>
                </a:lnTo>
                <a:cubicBezTo>
                  <a:pt x="11146284" y="796116"/>
                  <a:pt x="10534056" y="862493"/>
                  <a:pt x="9903574" y="86963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1" y="3058630"/>
            <a:ext cx="12201143" cy="1024980"/>
          </a:xfrm>
          <a:custGeom>
            <a:avLst/>
            <a:gdLst>
              <a:gd name="connsiteX0" fmla="*/ 10397188 w 12192000"/>
              <a:gd name="connsiteY0" fmla="*/ 210 h 1018848"/>
              <a:gd name="connsiteX1" fmla="*/ 11803211 w 12192000"/>
              <a:gd name="connsiteY1" fmla="*/ 79461 h 1018848"/>
              <a:gd name="connsiteX2" fmla="*/ 12192000 w 12192000"/>
              <a:gd name="connsiteY2" fmla="*/ 122194 h 1018848"/>
              <a:gd name="connsiteX3" fmla="*/ 12192000 w 12192000"/>
              <a:gd name="connsiteY3" fmla="*/ 916362 h 1018848"/>
              <a:gd name="connsiteX4" fmla="*/ 12150862 w 12192000"/>
              <a:gd name="connsiteY4" fmla="*/ 908111 h 1018848"/>
              <a:gd name="connsiteX5" fmla="*/ 10109200 w 12192000"/>
              <a:gd name="connsiteY5" fmla="*/ 548170 h 1018848"/>
              <a:gd name="connsiteX6" fmla="*/ 6997700 w 12192000"/>
              <a:gd name="connsiteY6" fmla="*/ 1018070 h 1018848"/>
              <a:gd name="connsiteX7" fmla="*/ 3200400 w 12192000"/>
              <a:gd name="connsiteY7" fmla="*/ 662470 h 1018848"/>
              <a:gd name="connsiteX8" fmla="*/ 685800 w 12192000"/>
              <a:gd name="connsiteY8" fmla="*/ 789470 h 1018848"/>
              <a:gd name="connsiteX9" fmla="*/ 110927 w 12192000"/>
              <a:gd name="connsiteY9" fmla="*/ 803163 h 1018848"/>
              <a:gd name="connsiteX10" fmla="*/ 0 w 12192000"/>
              <a:gd name="connsiteY10" fmla="*/ 804896 h 1018848"/>
              <a:gd name="connsiteX11" fmla="*/ 0 w 12192000"/>
              <a:gd name="connsiteY11" fmla="*/ 445932 h 1018848"/>
              <a:gd name="connsiteX12" fmla="*/ 33400 w 12192000"/>
              <a:gd name="connsiteY12" fmla="*/ 430968 h 1018848"/>
              <a:gd name="connsiteX13" fmla="*/ 977900 w 12192000"/>
              <a:gd name="connsiteY13" fmla="*/ 294170 h 1018848"/>
              <a:gd name="connsiteX14" fmla="*/ 5232400 w 12192000"/>
              <a:gd name="connsiteY14" fmla="*/ 560870 h 1018848"/>
              <a:gd name="connsiteX15" fmla="*/ 10121900 w 12192000"/>
              <a:gd name="connsiteY15" fmla="*/ 2070 h 1018848"/>
              <a:gd name="connsiteX16" fmla="*/ 10397188 w 12192000"/>
              <a:gd name="connsiteY16" fmla="*/ 210 h 1018848"/>
              <a:gd name="connsiteX0-1" fmla="*/ 10397188 w 12192000"/>
              <a:gd name="connsiteY0-2" fmla="*/ 210 h 1024980"/>
              <a:gd name="connsiteX1-3" fmla="*/ 11803211 w 12192000"/>
              <a:gd name="connsiteY1-4" fmla="*/ 79461 h 1024980"/>
              <a:gd name="connsiteX2-5" fmla="*/ 12192000 w 12192000"/>
              <a:gd name="connsiteY2-6" fmla="*/ 122194 h 1024980"/>
              <a:gd name="connsiteX3-7" fmla="*/ 12192000 w 12192000"/>
              <a:gd name="connsiteY3-8" fmla="*/ 916362 h 1024980"/>
              <a:gd name="connsiteX4-9" fmla="*/ 12150862 w 12192000"/>
              <a:gd name="connsiteY4-10" fmla="*/ 908111 h 1024980"/>
              <a:gd name="connsiteX5-11" fmla="*/ 10124057 w 12192000"/>
              <a:gd name="connsiteY5-12" fmla="*/ 287975 h 1024980"/>
              <a:gd name="connsiteX6-13" fmla="*/ 6997700 w 12192000"/>
              <a:gd name="connsiteY6-14" fmla="*/ 1018070 h 1024980"/>
              <a:gd name="connsiteX7-15" fmla="*/ 3200400 w 12192000"/>
              <a:gd name="connsiteY7-16" fmla="*/ 662470 h 1024980"/>
              <a:gd name="connsiteX8-17" fmla="*/ 685800 w 12192000"/>
              <a:gd name="connsiteY8-18" fmla="*/ 789470 h 1024980"/>
              <a:gd name="connsiteX9-19" fmla="*/ 110927 w 12192000"/>
              <a:gd name="connsiteY9-20" fmla="*/ 803163 h 1024980"/>
              <a:gd name="connsiteX10-21" fmla="*/ 0 w 12192000"/>
              <a:gd name="connsiteY10-22" fmla="*/ 804896 h 1024980"/>
              <a:gd name="connsiteX11-23" fmla="*/ 0 w 12192000"/>
              <a:gd name="connsiteY11-24" fmla="*/ 445932 h 1024980"/>
              <a:gd name="connsiteX12-25" fmla="*/ 33400 w 12192000"/>
              <a:gd name="connsiteY12-26" fmla="*/ 430968 h 1024980"/>
              <a:gd name="connsiteX13-27" fmla="*/ 977900 w 12192000"/>
              <a:gd name="connsiteY13-28" fmla="*/ 294170 h 1024980"/>
              <a:gd name="connsiteX14-29" fmla="*/ 5232400 w 12192000"/>
              <a:gd name="connsiteY14-30" fmla="*/ 560870 h 1024980"/>
              <a:gd name="connsiteX15-31" fmla="*/ 10121900 w 12192000"/>
              <a:gd name="connsiteY15-32" fmla="*/ 2070 h 1024980"/>
              <a:gd name="connsiteX16-33" fmla="*/ 10397188 w 12192000"/>
              <a:gd name="connsiteY16-34" fmla="*/ 210 h 10249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2192000" h="1024980">
                <a:moveTo>
                  <a:pt x="10397188" y="210"/>
                </a:moveTo>
                <a:cubicBezTo>
                  <a:pt x="10860488" y="3063"/>
                  <a:pt x="11343374" y="34647"/>
                  <a:pt x="11803211" y="79461"/>
                </a:cubicBezTo>
                <a:lnTo>
                  <a:pt x="12192000" y="122194"/>
                </a:lnTo>
                <a:lnTo>
                  <a:pt x="12192000" y="916362"/>
                </a:lnTo>
                <a:lnTo>
                  <a:pt x="12150862" y="908111"/>
                </a:lnTo>
                <a:cubicBezTo>
                  <a:pt x="11590635" y="780838"/>
                  <a:pt x="10909341" y="278715"/>
                  <a:pt x="10124057" y="287975"/>
                </a:cubicBezTo>
                <a:cubicBezTo>
                  <a:pt x="9226590" y="298558"/>
                  <a:pt x="8151643" y="955654"/>
                  <a:pt x="6997700" y="1018070"/>
                </a:cubicBezTo>
                <a:cubicBezTo>
                  <a:pt x="5843757" y="1080486"/>
                  <a:pt x="4252384" y="700570"/>
                  <a:pt x="3200400" y="662470"/>
                </a:cubicBezTo>
                <a:cubicBezTo>
                  <a:pt x="2148417" y="624370"/>
                  <a:pt x="1413933" y="768303"/>
                  <a:pt x="685800" y="789470"/>
                </a:cubicBezTo>
                <a:lnTo>
                  <a:pt x="110927" y="803163"/>
                </a:lnTo>
                <a:lnTo>
                  <a:pt x="0" y="804896"/>
                </a:lnTo>
                <a:lnTo>
                  <a:pt x="0" y="445932"/>
                </a:lnTo>
                <a:lnTo>
                  <a:pt x="33400" y="430968"/>
                </a:lnTo>
                <a:cubicBezTo>
                  <a:pt x="195891" y="360151"/>
                  <a:pt x="403755" y="292847"/>
                  <a:pt x="977900" y="294170"/>
                </a:cubicBezTo>
                <a:cubicBezTo>
                  <a:pt x="1896533" y="296287"/>
                  <a:pt x="3708400" y="609553"/>
                  <a:pt x="5232400" y="560870"/>
                </a:cubicBezTo>
                <a:cubicBezTo>
                  <a:pt x="6756400" y="512187"/>
                  <a:pt x="8669867" y="31703"/>
                  <a:pt x="10121900" y="2070"/>
                </a:cubicBezTo>
                <a:cubicBezTo>
                  <a:pt x="10212652" y="218"/>
                  <a:pt x="10304529" y="-361"/>
                  <a:pt x="10397188" y="210"/>
                </a:cubicBez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文本框 3"/>
          <p:cNvSpPr txBox="1"/>
          <p:nvPr/>
        </p:nvSpPr>
        <p:spPr>
          <a:xfrm>
            <a:off x="660400" y="772160"/>
            <a:ext cx="4958715" cy="683260"/>
          </a:xfrm>
          <a:prstGeom prst="rect">
            <a:avLst/>
          </a:prstGeom>
          <a:noFill/>
        </p:spPr>
        <p:txBody>
          <a:bodyPr wrap="square" lIns="0" tIns="0" rIns="0" bIns="0">
            <a:no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accent1"/>
                </a:solidFill>
                <a:cs typeface="OPPOSans R" panose="00020600040101010101" pitchFamily="18" charset="-122"/>
              </a:rPr>
              <a:t>Monetization Options</a:t>
            </a:r>
            <a:endParaRPr lang="en-US" altLang="zh-CN" sz="3200" dirty="0">
              <a:solidFill>
                <a:schemeClr val="accent1"/>
              </a:solidFill>
              <a:cs typeface="OPPOSans R" panose="00020600040101010101" pitchFamily="18" charset="-122"/>
            </a:endParaRPr>
          </a:p>
        </p:txBody>
      </p:sp>
      <p:grpSp>
        <p:nvGrpSpPr>
          <p:cNvPr id="2" name="组合 1"/>
          <p:cNvGrpSpPr/>
          <p:nvPr/>
        </p:nvGrpSpPr>
        <p:grpSpPr>
          <a:xfrm>
            <a:off x="11122818" y="836166"/>
            <a:ext cx="396081" cy="77090"/>
            <a:chOff x="10927556" y="913606"/>
            <a:chExt cx="591344" cy="115094"/>
          </a:xfrm>
        </p:grpSpPr>
        <p:sp>
          <p:nvSpPr>
            <p:cNvPr id="3" name="椭圆 2"/>
            <p:cNvSpPr/>
            <p:nvPr/>
          </p:nvSpPr>
          <p:spPr>
            <a:xfrm>
              <a:off x="1092755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椭圆 4"/>
            <p:cNvSpPr/>
            <p:nvPr/>
          </p:nvSpPr>
          <p:spPr>
            <a:xfrm>
              <a:off x="11165681" y="913606"/>
              <a:ext cx="115094" cy="115094"/>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p:cNvSpPr/>
            <p:nvPr/>
          </p:nvSpPr>
          <p:spPr>
            <a:xfrm>
              <a:off x="1140380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7" name="矩形 16"/>
          <p:cNvSpPr/>
          <p:nvPr/>
        </p:nvSpPr>
        <p:spPr>
          <a:xfrm>
            <a:off x="0" y="6745616"/>
            <a:ext cx="12192000" cy="112383"/>
          </a:xfrm>
          <a:prstGeom prst="rect">
            <a:avLst/>
          </a:prstGeom>
          <a:gradFill flip="none" rotWithShape="1">
            <a:gsLst>
              <a:gs pos="0">
                <a:schemeClr val="accent1">
                  <a:lumMod val="80000"/>
                  <a:lumOff val="20000"/>
                </a:schemeClr>
              </a:gs>
              <a:gs pos="100000">
                <a:schemeClr val="accent1">
                  <a:lumMod val="75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690207" y="1856000"/>
            <a:ext cx="0" cy="1244258"/>
          </a:xfrm>
          <a:prstGeom prst="line">
            <a:avLst/>
          </a:prstGeom>
          <a:ln w="381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622300" y="1720187"/>
            <a:ext cx="135813" cy="135813"/>
          </a:xfrm>
          <a:prstGeom prst="ellipse">
            <a:avLst/>
          </a:prstGeom>
          <a:solidFill>
            <a:schemeClr val="bg1"/>
          </a:solidFill>
          <a:ln w="41275">
            <a:solidFill>
              <a:schemeClr val="accent1"/>
            </a:solidFill>
          </a:ln>
          <a:effectLst>
            <a:outerShdw blurRad="127000" sx="102000" sy="102000" algn="ctr" rotWithShape="0">
              <a:schemeClr val="accent1">
                <a:lumMod val="90000"/>
                <a:lumOff val="1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cxnSp>
        <p:nvCxnSpPr>
          <p:cNvPr id="22" name="直接连接符 21"/>
          <p:cNvCxnSpPr>
            <a:stCxn id="25" idx="0"/>
          </p:cNvCxnSpPr>
          <p:nvPr/>
        </p:nvCxnSpPr>
        <p:spPr>
          <a:xfrm flipV="1">
            <a:off x="2883434" y="4215393"/>
            <a:ext cx="0" cy="1425612"/>
          </a:xfrm>
          <a:prstGeom prst="line">
            <a:avLst/>
          </a:prstGeom>
          <a:ln w="381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815527" y="5641005"/>
            <a:ext cx="135813" cy="135813"/>
          </a:xfrm>
          <a:prstGeom prst="ellipse">
            <a:avLst/>
          </a:prstGeom>
          <a:solidFill>
            <a:schemeClr val="bg1"/>
          </a:solidFill>
          <a:ln w="41275">
            <a:solidFill>
              <a:schemeClr val="accent1"/>
            </a:solidFill>
          </a:ln>
          <a:effectLst>
            <a:outerShdw blurRad="127000" sx="102000" sy="102000" algn="ctr" rotWithShape="0">
              <a:schemeClr val="accent1">
                <a:lumMod val="90000"/>
                <a:lumOff val="1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cxnSp>
        <p:nvCxnSpPr>
          <p:cNvPr id="26" name="直接连接符 25"/>
          <p:cNvCxnSpPr/>
          <p:nvPr/>
        </p:nvCxnSpPr>
        <p:spPr>
          <a:xfrm>
            <a:off x="5275631" y="1856000"/>
            <a:ext cx="0" cy="1362687"/>
          </a:xfrm>
          <a:prstGeom prst="line">
            <a:avLst/>
          </a:prstGeom>
          <a:ln w="381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5207724" y="1720187"/>
            <a:ext cx="135813" cy="135813"/>
          </a:xfrm>
          <a:prstGeom prst="ellipse">
            <a:avLst/>
          </a:prstGeom>
          <a:solidFill>
            <a:schemeClr val="bg1"/>
          </a:solidFill>
          <a:ln w="41275">
            <a:solidFill>
              <a:schemeClr val="accent1"/>
            </a:solidFill>
          </a:ln>
          <a:effectLst>
            <a:outerShdw blurRad="127000" sx="102000" sy="102000" algn="ctr" rotWithShape="0">
              <a:schemeClr val="accent1">
                <a:lumMod val="90000"/>
                <a:lumOff val="1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cxnSp>
        <p:nvCxnSpPr>
          <p:cNvPr id="30" name="直接连接符 29"/>
          <p:cNvCxnSpPr>
            <a:stCxn id="33" idx="0"/>
          </p:cNvCxnSpPr>
          <p:nvPr/>
        </p:nvCxnSpPr>
        <p:spPr>
          <a:xfrm flipV="1">
            <a:off x="7468858" y="4215393"/>
            <a:ext cx="0" cy="1425612"/>
          </a:xfrm>
          <a:prstGeom prst="line">
            <a:avLst/>
          </a:prstGeom>
          <a:ln w="38100" cap="rnd">
            <a:gradFill>
              <a:gsLst>
                <a:gs pos="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7400951" y="5641005"/>
            <a:ext cx="135813" cy="135813"/>
          </a:xfrm>
          <a:prstGeom prst="ellipse">
            <a:avLst/>
          </a:prstGeom>
          <a:solidFill>
            <a:schemeClr val="bg1"/>
          </a:solidFill>
          <a:ln w="41275">
            <a:solidFill>
              <a:schemeClr val="accent1"/>
            </a:solidFill>
          </a:ln>
          <a:effectLst>
            <a:outerShdw blurRad="127000" sx="102000" sy="102000" algn="ctr" rotWithShape="0">
              <a:schemeClr val="accent1">
                <a:lumMod val="90000"/>
                <a:lumOff val="1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34" name="文本框 33"/>
          <p:cNvSpPr txBox="1"/>
          <p:nvPr/>
        </p:nvSpPr>
        <p:spPr>
          <a:xfrm>
            <a:off x="893925" y="1551202"/>
            <a:ext cx="2347440" cy="368935"/>
          </a:xfrm>
          <a:prstGeom prst="rect">
            <a:avLst/>
          </a:prstGeom>
          <a:noFill/>
          <a:effectLst/>
        </p:spPr>
        <p:txBody>
          <a:bodyPr wrap="square" lIns="0" tIns="0" rIns="0" bIns="0" rtlCol="0" anchor="t">
            <a:spAutoFit/>
          </a:bodyPr>
          <a:lstStyle/>
          <a:p>
            <a:pPr algn="ctr"/>
            <a:r>
              <a:rPr lang="en-US" altLang="zh-CN" sz="2400" dirty="0">
                <a:solidFill>
                  <a:schemeClr val="accent1"/>
                </a:solidFill>
                <a:latin typeface="Sans Serif Collection" panose="020B0502040504020204" charset="0"/>
                <a:ea typeface="+mj-ea"/>
                <a:cs typeface="Sans Serif Collection" panose="020B0502040504020204" charset="0"/>
              </a:rPr>
              <a:t>Objectives 1</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35" name="文本框 34"/>
          <p:cNvSpPr txBox="1"/>
          <p:nvPr/>
        </p:nvSpPr>
        <p:spPr>
          <a:xfrm>
            <a:off x="1084580" y="1946910"/>
            <a:ext cx="3966210" cy="1474470"/>
          </a:xfrm>
          <a:prstGeom prst="rect">
            <a:avLst/>
          </a:prstGeom>
          <a:noFill/>
          <a:effectLst/>
        </p:spPr>
        <p:txBody>
          <a:bodyPr wrap="square" lIns="0" tIns="0" rIns="0" bIns="0" rtlCol="0" anchor="t">
            <a:spAutoFit/>
          </a:bodyPr>
          <a:lstStyle/>
          <a:p>
            <a:pPr>
              <a:lnSpc>
                <a:spcPct val="120000"/>
              </a:lnSpc>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Commission: Implement a commission-based model by charging a percentage on every successful transaction between farmers and buyers, generating revenue with each sale.</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36" name="文本框 35"/>
          <p:cNvSpPr txBox="1"/>
          <p:nvPr/>
        </p:nvSpPr>
        <p:spPr>
          <a:xfrm>
            <a:off x="5500270" y="1577894"/>
            <a:ext cx="2347440" cy="368935"/>
          </a:xfrm>
          <a:prstGeom prst="rect">
            <a:avLst/>
          </a:prstGeom>
          <a:noFill/>
          <a:effectLst/>
        </p:spPr>
        <p:txBody>
          <a:bodyPr wrap="square" lIns="0" tIns="0" rIns="0" bIns="0" rtlCol="0" anchor="t">
            <a:spAutoFit/>
          </a:bodyPr>
          <a:lstStyle/>
          <a:p>
            <a:pPr algn="ctr"/>
            <a:r>
              <a:rPr lang="en-US" altLang="zh-CN" sz="2400" dirty="0">
                <a:solidFill>
                  <a:schemeClr val="accent1"/>
                </a:solidFill>
                <a:latin typeface="Sans Serif Collection" panose="020B0502040504020204" charset="0"/>
                <a:ea typeface="+mj-ea"/>
                <a:cs typeface="Sans Serif Collection" panose="020B0502040504020204" charset="0"/>
              </a:rPr>
              <a:t>Objectives 3</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37" name="文本框 36"/>
          <p:cNvSpPr txBox="1"/>
          <p:nvPr/>
        </p:nvSpPr>
        <p:spPr>
          <a:xfrm>
            <a:off x="5691505" y="1946910"/>
            <a:ext cx="4567555" cy="1474470"/>
          </a:xfrm>
          <a:prstGeom prst="rect">
            <a:avLst/>
          </a:prstGeom>
          <a:noFill/>
          <a:effectLst/>
        </p:spPr>
        <p:txBody>
          <a:bodyPr wrap="square" lIns="0" tIns="0" rIns="0" bIns="0" rtlCol="0" anchor="t">
            <a:spAutoFit/>
          </a:bodyPr>
          <a:lstStyle/>
          <a:p>
            <a:pPr>
              <a:lnSpc>
                <a:spcPct val="120000"/>
              </a:lnSpc>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Subscription: Offer premium subscription plans that provide users with additional features, such as enhanced listings, advanced analytics, and priority customer support for a monthly or yearly fee.</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38" name="文本框 37"/>
          <p:cNvSpPr txBox="1"/>
          <p:nvPr/>
        </p:nvSpPr>
        <p:spPr>
          <a:xfrm>
            <a:off x="3137939" y="4355207"/>
            <a:ext cx="2347440" cy="368935"/>
          </a:xfrm>
          <a:prstGeom prst="rect">
            <a:avLst/>
          </a:prstGeom>
          <a:noFill/>
          <a:effectLst/>
        </p:spPr>
        <p:txBody>
          <a:bodyPr wrap="square" lIns="0" tIns="0" rIns="0" bIns="0" rtlCol="0" anchor="t">
            <a:spAutoFit/>
          </a:bodyPr>
          <a:lstStyle/>
          <a:p>
            <a:pPr algn="ctr"/>
            <a:r>
              <a:rPr lang="en-US" altLang="zh-CN" sz="2400" dirty="0">
                <a:solidFill>
                  <a:schemeClr val="accent1"/>
                </a:solidFill>
                <a:latin typeface="Sans Serif Collection" panose="020B0502040504020204" charset="0"/>
                <a:ea typeface="+mj-ea"/>
                <a:cs typeface="Sans Serif Collection" panose="020B0502040504020204" charset="0"/>
              </a:rPr>
              <a:t>Objectives 2</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39" name="文本框 38"/>
          <p:cNvSpPr txBox="1"/>
          <p:nvPr/>
        </p:nvSpPr>
        <p:spPr>
          <a:xfrm>
            <a:off x="3329305" y="4846955"/>
            <a:ext cx="3890645" cy="1474470"/>
          </a:xfrm>
          <a:prstGeom prst="rect">
            <a:avLst/>
          </a:prstGeom>
          <a:noFill/>
          <a:effectLst/>
        </p:spPr>
        <p:txBody>
          <a:bodyPr wrap="square" lIns="0" tIns="0" rIns="0" bIns="0" rtlCol="0" anchor="t">
            <a:spAutoFit/>
          </a:bodyPr>
          <a:lstStyle/>
          <a:p>
            <a:pPr>
              <a:lnSpc>
                <a:spcPct val="120000"/>
              </a:lnSpc>
            </a:pPr>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Ads: Integrate targeted advertising within the app for agricultural products, machinery, and services, allowing businesses to reach a relevant audience while generating ad revenue.</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40" name="文本框 39"/>
          <p:cNvSpPr txBox="1"/>
          <p:nvPr/>
        </p:nvSpPr>
        <p:spPr>
          <a:xfrm>
            <a:off x="7656234" y="4323351"/>
            <a:ext cx="2347440" cy="368935"/>
          </a:xfrm>
          <a:prstGeom prst="rect">
            <a:avLst/>
          </a:prstGeom>
          <a:noFill/>
          <a:effectLst/>
        </p:spPr>
        <p:txBody>
          <a:bodyPr wrap="square" lIns="0" tIns="0" rIns="0" bIns="0" rtlCol="0" anchor="t">
            <a:spAutoFit/>
          </a:bodyPr>
          <a:lstStyle/>
          <a:p>
            <a:pPr algn="ctr"/>
            <a:r>
              <a:rPr lang="en-US" altLang="zh-CN" sz="2400" dirty="0">
                <a:solidFill>
                  <a:schemeClr val="accent1"/>
                </a:solidFill>
                <a:latin typeface="Sans Serif Collection" panose="020B0502040504020204" charset="0"/>
                <a:ea typeface="+mj-ea"/>
                <a:cs typeface="Sans Serif Collection" panose="020B0502040504020204" charset="0"/>
              </a:rPr>
              <a:t>Objectives 4</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41" name="文本框 40"/>
          <p:cNvSpPr txBox="1"/>
          <p:nvPr/>
        </p:nvSpPr>
        <p:spPr>
          <a:xfrm>
            <a:off x="7847965" y="4815205"/>
            <a:ext cx="4029710" cy="1769745"/>
          </a:xfrm>
          <a:prstGeom prst="rect">
            <a:avLst/>
          </a:prstGeom>
          <a:noFill/>
          <a:effectLst/>
        </p:spPr>
        <p:txBody>
          <a:bodyPr wrap="square" lIns="0" tIns="0" rIns="0" bIns="0" rtlCol="0" anchor="t">
            <a:spAutoFit/>
          </a:bodyPr>
          <a:lstStyle/>
          <a:p>
            <a:pPr>
              <a:lnSpc>
                <a:spcPct val="120000"/>
              </a:lnSpc>
            </a:pPr>
            <a:r>
              <a:rPr lang="en-US" altLang="zh-CN" sz="1600" b="1" dirty="0">
                <a:solidFill>
                  <a:schemeClr val="tx1">
                    <a:lumMod val="75000"/>
                    <a:lumOff val="25000"/>
                  </a:schemeClr>
                </a:solidFill>
                <a:effectLst/>
                <a:cs typeface="OPPOSans R" panose="00020600040101010101" pitchFamily="18" charset="-122"/>
              </a:rPr>
              <a:t>Logistics Partnerships: Establish partnerships with logistics providers and charge fees for delivery services booked through the app, creating a streamlined experience for users while generating additional income.</a:t>
            </a:r>
            <a:endParaRPr lang="en-US" altLang="zh-CN" sz="1600" b="1" dirty="0">
              <a:solidFill>
                <a:schemeClr val="tx1">
                  <a:lumMod val="75000"/>
                  <a:lumOff val="25000"/>
                </a:schemeClr>
              </a:solidFill>
              <a:effectLst/>
              <a:cs typeface="OPPOSans R" panose="00020600040101010101" pitchFamily="18"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grass field under white clouds during daytime"/>
          <p:cNvPicPr>
            <a:picLocks noChangeAspect="1" noChangeArrowheads="1"/>
          </p:cNvPicPr>
          <p:nvPr/>
        </p:nvPicPr>
        <p:blipFill>
          <a:blip r:embed="rId1">
            <a:alphaModFix amt="20000"/>
            <a:extLst>
              <a:ext uri="{28A0092B-C50C-407E-A947-70E740481C1C}">
                <a14:useLocalDpi xmlns:a14="http://schemas.microsoft.com/office/drawing/2010/main" val="0"/>
              </a:ext>
            </a:extLst>
          </a:blip>
          <a:srcRect t="3454" b="15667"/>
          <a:stretch>
            <a:fillRect/>
          </a:stretch>
        </p:blipFill>
        <p:spPr bwMode="auto">
          <a:xfrm>
            <a:off x="0" y="0"/>
            <a:ext cx="12192000" cy="6577114"/>
          </a:xfrm>
          <a:custGeom>
            <a:avLst/>
            <a:gdLst>
              <a:gd name="connsiteX0" fmla="*/ 0 w 12192000"/>
              <a:gd name="connsiteY0" fmla="*/ 0 h 6577114"/>
              <a:gd name="connsiteX1" fmla="*/ 12192000 w 12192000"/>
              <a:gd name="connsiteY1" fmla="*/ 0 h 6577114"/>
              <a:gd name="connsiteX2" fmla="*/ 12192000 w 12192000"/>
              <a:gd name="connsiteY2" fmla="*/ 6577114 h 6577114"/>
              <a:gd name="connsiteX3" fmla="*/ 0 w 12192000"/>
              <a:gd name="connsiteY3" fmla="*/ 6577114 h 6577114"/>
            </a:gdLst>
            <a:ahLst/>
            <a:cxnLst>
              <a:cxn ang="0">
                <a:pos x="connsiteX0" y="connsiteY0"/>
              </a:cxn>
              <a:cxn ang="0">
                <a:pos x="connsiteX1" y="connsiteY1"/>
              </a:cxn>
              <a:cxn ang="0">
                <a:pos x="connsiteX2" y="connsiteY2"/>
              </a:cxn>
              <a:cxn ang="0">
                <a:pos x="connsiteX3" y="connsiteY3"/>
              </a:cxn>
            </a:cxnLst>
            <a:rect l="l" t="t" r="r" b="b"/>
            <a:pathLst>
              <a:path w="12192000" h="6577114">
                <a:moveTo>
                  <a:pt x="0" y="0"/>
                </a:moveTo>
                <a:lnTo>
                  <a:pt x="12192000" y="0"/>
                </a:lnTo>
                <a:lnTo>
                  <a:pt x="12192000" y="6577114"/>
                </a:lnTo>
                <a:lnTo>
                  <a:pt x="0" y="6577114"/>
                </a:lnTo>
                <a:close/>
              </a:path>
            </a:pathLst>
          </a:custGeom>
          <a:noFill/>
          <a:extLst>
            <a:ext uri="{909E8E84-426E-40DD-AFC4-6F175D3DCCD1}">
              <a14:hiddenFill xmlns:a14="http://schemas.microsoft.com/office/drawing/2010/main">
                <a:solidFill>
                  <a:srgbClr val="FFFFFF"/>
                </a:solidFill>
              </a14:hiddenFill>
            </a:ext>
          </a:extLst>
        </p:spPr>
      </p:pic>
      <p:sp>
        <p:nvSpPr>
          <p:cNvPr id="4" name="任意多边形: 形状 3"/>
          <p:cNvSpPr/>
          <p:nvPr/>
        </p:nvSpPr>
        <p:spPr>
          <a:xfrm>
            <a:off x="0" y="4434580"/>
            <a:ext cx="12192000" cy="2423420"/>
          </a:xfrm>
          <a:custGeom>
            <a:avLst/>
            <a:gdLst>
              <a:gd name="connsiteX0" fmla="*/ 3370191 w 12192000"/>
              <a:gd name="connsiteY0" fmla="*/ 1048 h 2423420"/>
              <a:gd name="connsiteX1" fmla="*/ 4085172 w 12192000"/>
              <a:gd name="connsiteY1" fmla="*/ 11949 h 2423420"/>
              <a:gd name="connsiteX2" fmla="*/ 9917386 w 12192000"/>
              <a:gd name="connsiteY2" fmla="*/ 945399 h 2423420"/>
              <a:gd name="connsiteX3" fmla="*/ 12034664 w 12192000"/>
              <a:gd name="connsiteY3" fmla="*/ 613494 h 2423420"/>
              <a:gd name="connsiteX4" fmla="*/ 12192000 w 12192000"/>
              <a:gd name="connsiteY4" fmla="*/ 570936 h 2423420"/>
              <a:gd name="connsiteX5" fmla="*/ 12192000 w 12192000"/>
              <a:gd name="connsiteY5" fmla="*/ 2423420 h 2423420"/>
              <a:gd name="connsiteX6" fmla="*/ 0 w 12192000"/>
              <a:gd name="connsiteY6" fmla="*/ 2423420 h 2423420"/>
              <a:gd name="connsiteX7" fmla="*/ 0 w 12192000"/>
              <a:gd name="connsiteY7" fmla="*/ 284774 h 2423420"/>
              <a:gd name="connsiteX8" fmla="*/ 111796 w 12192000"/>
              <a:gd name="connsiteY8" fmla="*/ 270152 h 2423420"/>
              <a:gd name="connsiteX9" fmla="*/ 3370191 w 12192000"/>
              <a:gd name="connsiteY9" fmla="*/ 1048 h 24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423420">
                <a:moveTo>
                  <a:pt x="3370191" y="1048"/>
                </a:moveTo>
                <a:cubicBezTo>
                  <a:pt x="3615751" y="-1892"/>
                  <a:pt x="3855562" y="1234"/>
                  <a:pt x="4085172" y="11949"/>
                </a:cubicBezTo>
                <a:cubicBezTo>
                  <a:pt x="5922052" y="97674"/>
                  <a:pt x="8034221" y="977149"/>
                  <a:pt x="9917386" y="945399"/>
                </a:cubicBezTo>
                <a:cubicBezTo>
                  <a:pt x="10623573" y="933493"/>
                  <a:pt x="11334214" y="792553"/>
                  <a:pt x="12034664" y="613494"/>
                </a:cubicBezTo>
                <a:lnTo>
                  <a:pt x="12192000" y="570936"/>
                </a:lnTo>
                <a:lnTo>
                  <a:pt x="12192000" y="2423420"/>
                </a:lnTo>
                <a:lnTo>
                  <a:pt x="0" y="2423420"/>
                </a:lnTo>
                <a:lnTo>
                  <a:pt x="0" y="284774"/>
                </a:lnTo>
                <a:lnTo>
                  <a:pt x="111796" y="270152"/>
                </a:lnTo>
                <a:cubicBezTo>
                  <a:pt x="1043763" y="150313"/>
                  <a:pt x="2265174" y="14275"/>
                  <a:pt x="3370191" y="104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p:nvSpPr>
        <p:spPr>
          <a:xfrm>
            <a:off x="4629595" y="4854488"/>
            <a:ext cx="7562405" cy="2003512"/>
          </a:xfrm>
          <a:custGeom>
            <a:avLst/>
            <a:gdLst>
              <a:gd name="connsiteX0" fmla="*/ 574331 w 7562405"/>
              <a:gd name="connsiteY0" fmla="*/ 431645 h 2003512"/>
              <a:gd name="connsiteX1" fmla="*/ 680719 w 7562405"/>
              <a:gd name="connsiteY1" fmla="*/ 433793 h 2003512"/>
              <a:gd name="connsiteX2" fmla="*/ 734298 w 7562405"/>
              <a:gd name="connsiteY2" fmla="*/ 443256 h 2003512"/>
              <a:gd name="connsiteX3" fmla="*/ 705016 w 7562405"/>
              <a:gd name="connsiteY3" fmla="*/ 446466 h 2003512"/>
              <a:gd name="connsiteX4" fmla="*/ 574331 w 7562405"/>
              <a:gd name="connsiteY4" fmla="*/ 431645 h 2003512"/>
              <a:gd name="connsiteX5" fmla="*/ 5319743 w 7562405"/>
              <a:gd name="connsiteY5" fmla="*/ 1048 h 2003512"/>
              <a:gd name="connsiteX6" fmla="*/ 6034723 w 7562405"/>
              <a:gd name="connsiteY6" fmla="*/ 11949 h 2003512"/>
              <a:gd name="connsiteX7" fmla="*/ 7456120 w 7562405"/>
              <a:gd name="connsiteY7" fmla="*/ 198431 h 2003512"/>
              <a:gd name="connsiteX8" fmla="*/ 7562405 w 7562405"/>
              <a:gd name="connsiteY8" fmla="*/ 220039 h 2003512"/>
              <a:gd name="connsiteX9" fmla="*/ 7562405 w 7562405"/>
              <a:gd name="connsiteY9" fmla="*/ 2003512 h 2003512"/>
              <a:gd name="connsiteX10" fmla="*/ 0 w 7562405"/>
              <a:gd name="connsiteY10" fmla="*/ 2003512 h 2003512"/>
              <a:gd name="connsiteX11" fmla="*/ 8733 w 7562405"/>
              <a:gd name="connsiteY11" fmla="*/ 1979541 h 2003512"/>
              <a:gd name="connsiteX12" fmla="*/ 860278 w 7562405"/>
              <a:gd name="connsiteY12" fmla="*/ 640599 h 2003512"/>
              <a:gd name="connsiteX13" fmla="*/ 736081 w 7562405"/>
              <a:gd name="connsiteY13" fmla="*/ 443571 h 2003512"/>
              <a:gd name="connsiteX14" fmla="*/ 734298 w 7562405"/>
              <a:gd name="connsiteY14" fmla="*/ 443256 h 2003512"/>
              <a:gd name="connsiteX15" fmla="*/ 845661 w 7562405"/>
              <a:gd name="connsiteY15" fmla="*/ 431049 h 2003512"/>
              <a:gd name="connsiteX16" fmla="*/ 5319743 w 7562405"/>
              <a:gd name="connsiteY16" fmla="*/ 1048 h 20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62405" h="2003512">
                <a:moveTo>
                  <a:pt x="574331" y="431645"/>
                </a:moveTo>
                <a:cubicBezTo>
                  <a:pt x="605926" y="429512"/>
                  <a:pt x="643325" y="429549"/>
                  <a:pt x="680719" y="433793"/>
                </a:cubicBezTo>
                <a:lnTo>
                  <a:pt x="734298" y="443256"/>
                </a:lnTo>
                <a:lnTo>
                  <a:pt x="705016" y="446466"/>
                </a:lnTo>
                <a:cubicBezTo>
                  <a:pt x="424283" y="473165"/>
                  <a:pt x="463752" y="439111"/>
                  <a:pt x="574331" y="431645"/>
                </a:cubicBezTo>
                <a:close/>
                <a:moveTo>
                  <a:pt x="5319743" y="1048"/>
                </a:moveTo>
                <a:cubicBezTo>
                  <a:pt x="5565302" y="-1892"/>
                  <a:pt x="5805113" y="1234"/>
                  <a:pt x="6034723" y="11949"/>
                </a:cubicBezTo>
                <a:cubicBezTo>
                  <a:pt x="6493943" y="33380"/>
                  <a:pt x="6970369" y="104421"/>
                  <a:pt x="7456120" y="198431"/>
                </a:cubicBezTo>
                <a:lnTo>
                  <a:pt x="7562405" y="220039"/>
                </a:lnTo>
                <a:lnTo>
                  <a:pt x="7562405" y="2003512"/>
                </a:lnTo>
                <a:lnTo>
                  <a:pt x="0" y="2003512"/>
                </a:lnTo>
                <a:lnTo>
                  <a:pt x="8733" y="1979541"/>
                </a:lnTo>
                <a:cubicBezTo>
                  <a:pt x="227633" y="1469820"/>
                  <a:pt x="785671" y="879716"/>
                  <a:pt x="860278" y="640599"/>
                </a:cubicBezTo>
                <a:cubicBezTo>
                  <a:pt x="897582" y="521041"/>
                  <a:pt x="825924" y="465974"/>
                  <a:pt x="736081" y="443571"/>
                </a:cubicBezTo>
                <a:lnTo>
                  <a:pt x="734298" y="443256"/>
                </a:lnTo>
                <a:lnTo>
                  <a:pt x="845661" y="431049"/>
                </a:lnTo>
                <a:cubicBezTo>
                  <a:pt x="1600268" y="339371"/>
                  <a:pt x="3600828" y="21623"/>
                  <a:pt x="5319743" y="104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p:cNvSpPr/>
          <p:nvPr/>
        </p:nvSpPr>
        <p:spPr>
          <a:xfrm>
            <a:off x="0" y="4174846"/>
            <a:ext cx="12192000" cy="2683154"/>
          </a:xfrm>
          <a:custGeom>
            <a:avLst/>
            <a:gdLst>
              <a:gd name="connsiteX0" fmla="*/ 12192000 w 12192000"/>
              <a:gd name="connsiteY0" fmla="*/ 0 h 2683154"/>
              <a:gd name="connsiteX1" fmla="*/ 12192000 w 12192000"/>
              <a:gd name="connsiteY1" fmla="*/ 2683154 h 2683154"/>
              <a:gd name="connsiteX2" fmla="*/ 0 w 12192000"/>
              <a:gd name="connsiteY2" fmla="*/ 2683154 h 2683154"/>
              <a:gd name="connsiteX3" fmla="*/ 0 w 12192000"/>
              <a:gd name="connsiteY3" fmla="*/ 180279 h 2683154"/>
              <a:gd name="connsiteX4" fmla="*/ 39384 w 12192000"/>
              <a:gd name="connsiteY4" fmla="*/ 177454 h 2683154"/>
              <a:gd name="connsiteX5" fmla="*/ 1460870 w 12192000"/>
              <a:gd name="connsiteY5" fmla="*/ 162869 h 2683154"/>
              <a:gd name="connsiteX6" fmla="*/ 7121986 w 12192000"/>
              <a:gd name="connsiteY6" fmla="*/ 1096319 h 2683154"/>
              <a:gd name="connsiteX7" fmla="*/ 12121946 w 12192000"/>
              <a:gd name="connsiteY7" fmla="*/ 8188 h 268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683154">
                <a:moveTo>
                  <a:pt x="12192000" y="0"/>
                </a:moveTo>
                <a:lnTo>
                  <a:pt x="12192000" y="2683154"/>
                </a:lnTo>
                <a:lnTo>
                  <a:pt x="0" y="2683154"/>
                </a:lnTo>
                <a:lnTo>
                  <a:pt x="0" y="180279"/>
                </a:lnTo>
                <a:lnTo>
                  <a:pt x="39384" y="177454"/>
                </a:lnTo>
                <a:cubicBezTo>
                  <a:pt x="529766" y="150368"/>
                  <a:pt x="1015122" y="141438"/>
                  <a:pt x="1460870" y="162869"/>
                </a:cubicBezTo>
                <a:cubicBezTo>
                  <a:pt x="3243862" y="248594"/>
                  <a:pt x="5294067" y="1128069"/>
                  <a:pt x="7121986" y="1096319"/>
                </a:cubicBezTo>
                <a:cubicBezTo>
                  <a:pt x="8835661" y="1066554"/>
                  <a:pt x="10576357" y="230326"/>
                  <a:pt x="12121946" y="8188"/>
                </a:cubicBez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文本框 15"/>
          <p:cNvSpPr txBox="1"/>
          <p:nvPr/>
        </p:nvSpPr>
        <p:spPr>
          <a:xfrm>
            <a:off x="6641465" y="3332480"/>
            <a:ext cx="5645150" cy="1822450"/>
          </a:xfrm>
          <a:prstGeom prst="rect">
            <a:avLst/>
          </a:prstGeom>
          <a:noFill/>
        </p:spPr>
        <p:txBody>
          <a:bodyPr wrap="square" lIns="0" tIns="0" rIns="0" bIns="0" anchor="ctr">
            <a:noAutofit/>
          </a:bodyPr>
          <a:lstStyle/>
          <a:p>
            <a:pPr lvl="1" algn="l"/>
            <a:endParaRPr lang="en-IN" altLang="en-US" b="1" dirty="0">
              <a:gradFill>
                <a:gsLst>
                  <a:gs pos="0">
                    <a:srgbClr val="E30000"/>
                  </a:gs>
                  <a:gs pos="100000">
                    <a:srgbClr val="760303"/>
                  </a:gs>
                </a:gsLst>
                <a:lin scaled="0"/>
              </a:gradFill>
              <a:effectLst/>
              <a:cs typeface="OPPOSans R" panose="00020600040101010101" pitchFamily="18" charset="-122"/>
            </a:endParaRPr>
          </a:p>
        </p:txBody>
      </p:sp>
      <p:sp>
        <p:nvSpPr>
          <p:cNvPr id="15" name="文本框 14"/>
          <p:cNvSpPr txBox="1"/>
          <p:nvPr/>
        </p:nvSpPr>
        <p:spPr>
          <a:xfrm>
            <a:off x="2230779" y="1330218"/>
            <a:ext cx="7730443" cy="1846659"/>
          </a:xfrm>
          <a:prstGeom prst="rect">
            <a:avLst/>
          </a:prstGeom>
          <a:noFill/>
        </p:spPr>
        <p:txBody>
          <a:bodyPr wrap="square" lIns="0" tIns="0" rIns="0" bIns="0">
            <a:spAutoFit/>
          </a:bodyPr>
          <a:lstStyle/>
          <a:p>
            <a:pPr algn="ctr"/>
            <a:r>
              <a:rPr lang="en-US" altLang="zh-CN" sz="6000" dirty="0">
                <a:ln w="15875"/>
                <a:gradFill>
                  <a:gsLst>
                    <a:gs pos="0">
                      <a:schemeClr val="accent1">
                        <a:hueMod val="80000"/>
                      </a:schemeClr>
                    </a:gs>
                    <a:gs pos="100000">
                      <a:schemeClr val="accent1">
                        <a:alpha val="100000"/>
                      </a:schemeClr>
                    </a:gs>
                  </a:gsLst>
                  <a:lin ang="2700000" scaled="0"/>
                </a:gradFill>
                <a:effectLst/>
                <a:latin typeface="+mj-lt"/>
                <a:ea typeface="+mj-ea"/>
                <a:cs typeface="OPPOSans R" panose="00020600040101010101" pitchFamily="18" charset="-122"/>
              </a:rPr>
              <a:t>THANKS FOR WATCHING</a:t>
            </a:r>
            <a:endParaRPr lang="en-US" altLang="zh-CN" sz="6000" dirty="0">
              <a:ln w="15875"/>
              <a:gradFill>
                <a:gsLst>
                  <a:gs pos="0">
                    <a:schemeClr val="accent1">
                      <a:hueMod val="80000"/>
                    </a:schemeClr>
                  </a:gs>
                  <a:gs pos="100000">
                    <a:schemeClr val="accent1">
                      <a:alpha val="100000"/>
                    </a:schemeClr>
                  </a:gs>
                </a:gsLst>
                <a:lin ang="2700000" scaled="0"/>
              </a:gradFill>
              <a:effectLst/>
              <a:latin typeface="+mj-lt"/>
              <a:ea typeface="+mj-ea"/>
              <a:cs typeface="OPPOSans R" panose="00020600040101010101" pitchFamily="18" charset="-122"/>
            </a:endParaRPr>
          </a:p>
        </p:txBody>
      </p:sp>
      <p:pic>
        <p:nvPicPr>
          <p:cNvPr id="43" name="图片 42" descr="green grass field under white clouds during daytime"/>
          <p:cNvPicPr>
            <a:picLocks noChangeAspect="1" noChangeArrowheads="1"/>
          </p:cNvPicPr>
          <p:nvPr/>
        </p:nvPicPr>
        <p:blipFill rotWithShape="1">
          <a:blip r:embed="rId1">
            <a:extLst>
              <a:ext uri="{28A0092B-C50C-407E-A947-70E740481C1C}">
                <a14:useLocalDpi xmlns:a14="http://schemas.microsoft.com/office/drawing/2010/main" val="0"/>
              </a:ext>
            </a:extLst>
          </a:blip>
          <a:srcRect t="56460" b="12621"/>
          <a:stretch>
            <a:fillRect/>
          </a:stretch>
        </p:blipFill>
        <p:spPr bwMode="auto">
          <a:xfrm>
            <a:off x="0" y="4343682"/>
            <a:ext cx="12192000" cy="2514318"/>
          </a:xfrm>
          <a:custGeom>
            <a:avLst/>
            <a:gdLst>
              <a:gd name="connsiteX0" fmla="*/ 12192000 w 12192000"/>
              <a:gd name="connsiteY0" fmla="*/ 0 h 2514318"/>
              <a:gd name="connsiteX1" fmla="*/ 12192000 w 12192000"/>
              <a:gd name="connsiteY1" fmla="*/ 2514318 h 2514318"/>
              <a:gd name="connsiteX2" fmla="*/ 0 w 12192000"/>
              <a:gd name="connsiteY2" fmla="*/ 2514318 h 2514318"/>
              <a:gd name="connsiteX3" fmla="*/ 0 w 12192000"/>
              <a:gd name="connsiteY3" fmla="*/ 180279 h 2514318"/>
              <a:gd name="connsiteX4" fmla="*/ 39384 w 12192000"/>
              <a:gd name="connsiteY4" fmla="*/ 177454 h 2514318"/>
              <a:gd name="connsiteX5" fmla="*/ 1460870 w 12192000"/>
              <a:gd name="connsiteY5" fmla="*/ 162869 h 2514318"/>
              <a:gd name="connsiteX6" fmla="*/ 7121986 w 12192000"/>
              <a:gd name="connsiteY6" fmla="*/ 1096319 h 2514318"/>
              <a:gd name="connsiteX7" fmla="*/ 12121946 w 12192000"/>
              <a:gd name="connsiteY7" fmla="*/ 8188 h 251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14318">
                <a:moveTo>
                  <a:pt x="12192000" y="0"/>
                </a:moveTo>
                <a:lnTo>
                  <a:pt x="12192000" y="2514318"/>
                </a:lnTo>
                <a:lnTo>
                  <a:pt x="0" y="2514318"/>
                </a:lnTo>
                <a:lnTo>
                  <a:pt x="0" y="180279"/>
                </a:lnTo>
                <a:lnTo>
                  <a:pt x="39384" y="177454"/>
                </a:lnTo>
                <a:cubicBezTo>
                  <a:pt x="529766" y="150368"/>
                  <a:pt x="1015122" y="141438"/>
                  <a:pt x="1460870" y="162869"/>
                </a:cubicBezTo>
                <a:cubicBezTo>
                  <a:pt x="3243862" y="248594"/>
                  <a:pt x="5294067" y="1128069"/>
                  <a:pt x="7121986" y="1096319"/>
                </a:cubicBezTo>
                <a:cubicBezTo>
                  <a:pt x="8835661" y="1066554"/>
                  <a:pt x="10576357" y="230326"/>
                  <a:pt x="12121946" y="8188"/>
                </a:cubicBezTo>
                <a:close/>
              </a:path>
            </a:pathLst>
          </a:custGeom>
          <a:noFill/>
          <a:extLst>
            <a:ext uri="{909E8E84-426E-40DD-AFC4-6F175D3DCCD1}">
              <a14:hiddenFill xmlns:a14="http://schemas.microsoft.com/office/drawing/2010/main">
                <a:solidFill>
                  <a:srgbClr val="FFFFFF"/>
                </a:solidFill>
              </a14:hiddenFill>
            </a:ext>
          </a:extLst>
        </p:spPr>
      </p:pic>
      <p:sp>
        <p:nvSpPr>
          <p:cNvPr id="11" name="任意多边形: 形状 10"/>
          <p:cNvSpPr/>
          <p:nvPr/>
        </p:nvSpPr>
        <p:spPr>
          <a:xfrm>
            <a:off x="0" y="6304332"/>
            <a:ext cx="12192000" cy="553668"/>
          </a:xfrm>
          <a:custGeom>
            <a:avLst/>
            <a:gdLst>
              <a:gd name="connsiteX0" fmla="*/ 0 w 12192000"/>
              <a:gd name="connsiteY0" fmla="*/ 322589 h 553668"/>
              <a:gd name="connsiteX1" fmla="*/ 81931 w 12192000"/>
              <a:gd name="connsiteY1" fmla="*/ 332114 h 553668"/>
              <a:gd name="connsiteX2" fmla="*/ 1168518 w 12192000"/>
              <a:gd name="connsiteY2" fmla="*/ 526970 h 553668"/>
              <a:gd name="connsiteX3" fmla="*/ 1290779 w 12192000"/>
              <a:gd name="connsiteY3" fmla="*/ 553668 h 553668"/>
              <a:gd name="connsiteX4" fmla="*/ 0 w 12192000"/>
              <a:gd name="connsiteY4" fmla="*/ 553668 h 553668"/>
              <a:gd name="connsiteX5" fmla="*/ 12192000 w 12192000"/>
              <a:gd name="connsiteY5" fmla="*/ 0 h 553668"/>
              <a:gd name="connsiteX6" fmla="*/ 12192000 w 12192000"/>
              <a:gd name="connsiteY6" fmla="*/ 553668 h 553668"/>
              <a:gd name="connsiteX7" fmla="*/ 8472406 w 12192000"/>
              <a:gd name="connsiteY7" fmla="*/ 553668 h 553668"/>
              <a:gd name="connsiteX8" fmla="*/ 8713644 w 12192000"/>
              <a:gd name="connsiteY8" fmla="*/ 485630 h 553668"/>
              <a:gd name="connsiteX9" fmla="*/ 10680184 w 12192000"/>
              <a:gd name="connsiteY9" fmla="*/ 75590 h 553668"/>
              <a:gd name="connsiteX10" fmla="*/ 11992067 w 12192000"/>
              <a:gd name="connsiteY10" fmla="*/ 2292 h 55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53668">
                <a:moveTo>
                  <a:pt x="0" y="322589"/>
                </a:moveTo>
                <a:lnTo>
                  <a:pt x="81931" y="332114"/>
                </a:lnTo>
                <a:cubicBezTo>
                  <a:pt x="437773" y="380400"/>
                  <a:pt x="801076" y="449098"/>
                  <a:pt x="1168518" y="526970"/>
                </a:cubicBezTo>
                <a:lnTo>
                  <a:pt x="1290779" y="553668"/>
                </a:lnTo>
                <a:lnTo>
                  <a:pt x="0" y="553668"/>
                </a:lnTo>
                <a:close/>
                <a:moveTo>
                  <a:pt x="12192000" y="0"/>
                </a:moveTo>
                <a:lnTo>
                  <a:pt x="12192000" y="553668"/>
                </a:lnTo>
                <a:lnTo>
                  <a:pt x="8472406" y="553668"/>
                </a:lnTo>
                <a:lnTo>
                  <a:pt x="8713644" y="485630"/>
                </a:lnTo>
                <a:cubicBezTo>
                  <a:pt x="9393995" y="296154"/>
                  <a:pt x="10054390" y="129168"/>
                  <a:pt x="10680184" y="75590"/>
                </a:cubicBezTo>
                <a:cubicBezTo>
                  <a:pt x="11097380" y="39872"/>
                  <a:pt x="11544571" y="14372"/>
                  <a:pt x="11992067" y="2292"/>
                </a:cubicBez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grass field under white clouds during daytime"/>
          <p:cNvPicPr>
            <a:picLocks noChangeAspect="1" noChangeArrowheads="1"/>
          </p:cNvPicPr>
          <p:nvPr/>
        </p:nvPicPr>
        <p:blipFill>
          <a:blip r:embed="rId1">
            <a:alphaModFix amt="20000"/>
            <a:extLst>
              <a:ext uri="{28A0092B-C50C-407E-A947-70E740481C1C}">
                <a14:useLocalDpi xmlns:a14="http://schemas.microsoft.com/office/drawing/2010/main" val="0"/>
              </a:ext>
            </a:extLst>
          </a:blip>
          <a:srcRect t="3454" b="15667"/>
          <a:stretch>
            <a:fillRect/>
          </a:stretch>
        </p:blipFill>
        <p:spPr bwMode="auto">
          <a:xfrm>
            <a:off x="0" y="19050"/>
            <a:ext cx="12192000" cy="6577114"/>
          </a:xfrm>
          <a:custGeom>
            <a:avLst/>
            <a:gdLst>
              <a:gd name="connsiteX0" fmla="*/ 0 w 12192000"/>
              <a:gd name="connsiteY0" fmla="*/ 0 h 6577114"/>
              <a:gd name="connsiteX1" fmla="*/ 12192000 w 12192000"/>
              <a:gd name="connsiteY1" fmla="*/ 0 h 6577114"/>
              <a:gd name="connsiteX2" fmla="*/ 12192000 w 12192000"/>
              <a:gd name="connsiteY2" fmla="*/ 6577114 h 6577114"/>
              <a:gd name="connsiteX3" fmla="*/ 0 w 12192000"/>
              <a:gd name="connsiteY3" fmla="*/ 6577114 h 6577114"/>
            </a:gdLst>
            <a:ahLst/>
            <a:cxnLst>
              <a:cxn ang="0">
                <a:pos x="connsiteX0" y="connsiteY0"/>
              </a:cxn>
              <a:cxn ang="0">
                <a:pos x="connsiteX1" y="connsiteY1"/>
              </a:cxn>
              <a:cxn ang="0">
                <a:pos x="connsiteX2" y="connsiteY2"/>
              </a:cxn>
              <a:cxn ang="0">
                <a:pos x="connsiteX3" y="connsiteY3"/>
              </a:cxn>
            </a:cxnLst>
            <a:rect l="l" t="t" r="r" b="b"/>
            <a:pathLst>
              <a:path w="12192000" h="6577114">
                <a:moveTo>
                  <a:pt x="0" y="0"/>
                </a:moveTo>
                <a:lnTo>
                  <a:pt x="12192000" y="0"/>
                </a:lnTo>
                <a:lnTo>
                  <a:pt x="12192000" y="6577114"/>
                </a:lnTo>
                <a:lnTo>
                  <a:pt x="0" y="6577114"/>
                </a:lnTo>
                <a:close/>
              </a:path>
            </a:pathLst>
          </a:custGeom>
          <a:noFill/>
          <a:extLst>
            <a:ext uri="{909E8E84-426E-40DD-AFC4-6F175D3DCCD1}">
              <a14:hiddenFill xmlns:a14="http://schemas.microsoft.com/office/drawing/2010/main">
                <a:solidFill>
                  <a:srgbClr val="FFFFFF"/>
                </a:solidFill>
              </a14:hiddenFill>
            </a:ext>
          </a:extLst>
        </p:spPr>
      </p:pic>
      <p:sp>
        <p:nvSpPr>
          <p:cNvPr id="4" name="任意多边形: 形状 3"/>
          <p:cNvSpPr/>
          <p:nvPr/>
        </p:nvSpPr>
        <p:spPr>
          <a:xfrm>
            <a:off x="0" y="4434580"/>
            <a:ext cx="12192000" cy="2423420"/>
          </a:xfrm>
          <a:custGeom>
            <a:avLst/>
            <a:gdLst>
              <a:gd name="connsiteX0" fmla="*/ 3370191 w 12192000"/>
              <a:gd name="connsiteY0" fmla="*/ 1048 h 2423420"/>
              <a:gd name="connsiteX1" fmla="*/ 4085172 w 12192000"/>
              <a:gd name="connsiteY1" fmla="*/ 11949 h 2423420"/>
              <a:gd name="connsiteX2" fmla="*/ 9917386 w 12192000"/>
              <a:gd name="connsiteY2" fmla="*/ 945399 h 2423420"/>
              <a:gd name="connsiteX3" fmla="*/ 12034664 w 12192000"/>
              <a:gd name="connsiteY3" fmla="*/ 613494 h 2423420"/>
              <a:gd name="connsiteX4" fmla="*/ 12192000 w 12192000"/>
              <a:gd name="connsiteY4" fmla="*/ 570936 h 2423420"/>
              <a:gd name="connsiteX5" fmla="*/ 12192000 w 12192000"/>
              <a:gd name="connsiteY5" fmla="*/ 2423420 h 2423420"/>
              <a:gd name="connsiteX6" fmla="*/ 0 w 12192000"/>
              <a:gd name="connsiteY6" fmla="*/ 2423420 h 2423420"/>
              <a:gd name="connsiteX7" fmla="*/ 0 w 12192000"/>
              <a:gd name="connsiteY7" fmla="*/ 284774 h 2423420"/>
              <a:gd name="connsiteX8" fmla="*/ 111796 w 12192000"/>
              <a:gd name="connsiteY8" fmla="*/ 270152 h 2423420"/>
              <a:gd name="connsiteX9" fmla="*/ 3370191 w 12192000"/>
              <a:gd name="connsiteY9" fmla="*/ 1048 h 24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423420">
                <a:moveTo>
                  <a:pt x="3370191" y="1048"/>
                </a:moveTo>
                <a:cubicBezTo>
                  <a:pt x="3615751" y="-1892"/>
                  <a:pt x="3855562" y="1234"/>
                  <a:pt x="4085172" y="11949"/>
                </a:cubicBezTo>
                <a:cubicBezTo>
                  <a:pt x="5922052" y="97674"/>
                  <a:pt x="8034221" y="977149"/>
                  <a:pt x="9917386" y="945399"/>
                </a:cubicBezTo>
                <a:cubicBezTo>
                  <a:pt x="10623573" y="933493"/>
                  <a:pt x="11334214" y="792553"/>
                  <a:pt x="12034664" y="613494"/>
                </a:cubicBezTo>
                <a:lnTo>
                  <a:pt x="12192000" y="570936"/>
                </a:lnTo>
                <a:lnTo>
                  <a:pt x="12192000" y="2423420"/>
                </a:lnTo>
                <a:lnTo>
                  <a:pt x="0" y="2423420"/>
                </a:lnTo>
                <a:lnTo>
                  <a:pt x="0" y="284774"/>
                </a:lnTo>
                <a:lnTo>
                  <a:pt x="111796" y="270152"/>
                </a:lnTo>
                <a:cubicBezTo>
                  <a:pt x="1043763" y="150313"/>
                  <a:pt x="2265174" y="14275"/>
                  <a:pt x="3370191" y="104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p:nvSpPr>
        <p:spPr>
          <a:xfrm>
            <a:off x="4629595" y="4854488"/>
            <a:ext cx="7562405" cy="2003512"/>
          </a:xfrm>
          <a:custGeom>
            <a:avLst/>
            <a:gdLst>
              <a:gd name="connsiteX0" fmla="*/ 574331 w 7562405"/>
              <a:gd name="connsiteY0" fmla="*/ 431645 h 2003512"/>
              <a:gd name="connsiteX1" fmla="*/ 680719 w 7562405"/>
              <a:gd name="connsiteY1" fmla="*/ 433793 h 2003512"/>
              <a:gd name="connsiteX2" fmla="*/ 734298 w 7562405"/>
              <a:gd name="connsiteY2" fmla="*/ 443256 h 2003512"/>
              <a:gd name="connsiteX3" fmla="*/ 705016 w 7562405"/>
              <a:gd name="connsiteY3" fmla="*/ 446466 h 2003512"/>
              <a:gd name="connsiteX4" fmla="*/ 574331 w 7562405"/>
              <a:gd name="connsiteY4" fmla="*/ 431645 h 2003512"/>
              <a:gd name="connsiteX5" fmla="*/ 5319743 w 7562405"/>
              <a:gd name="connsiteY5" fmla="*/ 1048 h 2003512"/>
              <a:gd name="connsiteX6" fmla="*/ 6034723 w 7562405"/>
              <a:gd name="connsiteY6" fmla="*/ 11949 h 2003512"/>
              <a:gd name="connsiteX7" fmla="*/ 7456120 w 7562405"/>
              <a:gd name="connsiteY7" fmla="*/ 198431 h 2003512"/>
              <a:gd name="connsiteX8" fmla="*/ 7562405 w 7562405"/>
              <a:gd name="connsiteY8" fmla="*/ 220039 h 2003512"/>
              <a:gd name="connsiteX9" fmla="*/ 7562405 w 7562405"/>
              <a:gd name="connsiteY9" fmla="*/ 2003512 h 2003512"/>
              <a:gd name="connsiteX10" fmla="*/ 0 w 7562405"/>
              <a:gd name="connsiteY10" fmla="*/ 2003512 h 2003512"/>
              <a:gd name="connsiteX11" fmla="*/ 8733 w 7562405"/>
              <a:gd name="connsiteY11" fmla="*/ 1979541 h 2003512"/>
              <a:gd name="connsiteX12" fmla="*/ 860278 w 7562405"/>
              <a:gd name="connsiteY12" fmla="*/ 640599 h 2003512"/>
              <a:gd name="connsiteX13" fmla="*/ 736081 w 7562405"/>
              <a:gd name="connsiteY13" fmla="*/ 443571 h 2003512"/>
              <a:gd name="connsiteX14" fmla="*/ 734298 w 7562405"/>
              <a:gd name="connsiteY14" fmla="*/ 443256 h 2003512"/>
              <a:gd name="connsiteX15" fmla="*/ 845661 w 7562405"/>
              <a:gd name="connsiteY15" fmla="*/ 431049 h 2003512"/>
              <a:gd name="connsiteX16" fmla="*/ 5319743 w 7562405"/>
              <a:gd name="connsiteY16" fmla="*/ 1048 h 20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62405" h="2003512">
                <a:moveTo>
                  <a:pt x="574331" y="431645"/>
                </a:moveTo>
                <a:cubicBezTo>
                  <a:pt x="605926" y="429512"/>
                  <a:pt x="643325" y="429549"/>
                  <a:pt x="680719" y="433793"/>
                </a:cubicBezTo>
                <a:lnTo>
                  <a:pt x="734298" y="443256"/>
                </a:lnTo>
                <a:lnTo>
                  <a:pt x="705016" y="446466"/>
                </a:lnTo>
                <a:cubicBezTo>
                  <a:pt x="424283" y="473165"/>
                  <a:pt x="463752" y="439111"/>
                  <a:pt x="574331" y="431645"/>
                </a:cubicBezTo>
                <a:close/>
                <a:moveTo>
                  <a:pt x="5319743" y="1048"/>
                </a:moveTo>
                <a:cubicBezTo>
                  <a:pt x="5565302" y="-1892"/>
                  <a:pt x="5805113" y="1234"/>
                  <a:pt x="6034723" y="11949"/>
                </a:cubicBezTo>
                <a:cubicBezTo>
                  <a:pt x="6493943" y="33380"/>
                  <a:pt x="6970369" y="104421"/>
                  <a:pt x="7456120" y="198431"/>
                </a:cubicBezTo>
                <a:lnTo>
                  <a:pt x="7562405" y="220039"/>
                </a:lnTo>
                <a:lnTo>
                  <a:pt x="7562405" y="2003512"/>
                </a:lnTo>
                <a:lnTo>
                  <a:pt x="0" y="2003512"/>
                </a:lnTo>
                <a:lnTo>
                  <a:pt x="8733" y="1979541"/>
                </a:lnTo>
                <a:cubicBezTo>
                  <a:pt x="227633" y="1469820"/>
                  <a:pt x="785671" y="879716"/>
                  <a:pt x="860278" y="640599"/>
                </a:cubicBezTo>
                <a:cubicBezTo>
                  <a:pt x="897582" y="521041"/>
                  <a:pt x="825924" y="465974"/>
                  <a:pt x="736081" y="443571"/>
                </a:cubicBezTo>
                <a:lnTo>
                  <a:pt x="734298" y="443256"/>
                </a:lnTo>
                <a:lnTo>
                  <a:pt x="845661" y="431049"/>
                </a:lnTo>
                <a:cubicBezTo>
                  <a:pt x="1600268" y="339371"/>
                  <a:pt x="3600828" y="21623"/>
                  <a:pt x="5319743" y="104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p:cNvSpPr/>
          <p:nvPr/>
        </p:nvSpPr>
        <p:spPr>
          <a:xfrm>
            <a:off x="0" y="4174846"/>
            <a:ext cx="12192000" cy="2683154"/>
          </a:xfrm>
          <a:custGeom>
            <a:avLst/>
            <a:gdLst>
              <a:gd name="connsiteX0" fmla="*/ 12192000 w 12192000"/>
              <a:gd name="connsiteY0" fmla="*/ 0 h 2683154"/>
              <a:gd name="connsiteX1" fmla="*/ 12192000 w 12192000"/>
              <a:gd name="connsiteY1" fmla="*/ 2683154 h 2683154"/>
              <a:gd name="connsiteX2" fmla="*/ 0 w 12192000"/>
              <a:gd name="connsiteY2" fmla="*/ 2683154 h 2683154"/>
              <a:gd name="connsiteX3" fmla="*/ 0 w 12192000"/>
              <a:gd name="connsiteY3" fmla="*/ 180279 h 2683154"/>
              <a:gd name="connsiteX4" fmla="*/ 39384 w 12192000"/>
              <a:gd name="connsiteY4" fmla="*/ 177454 h 2683154"/>
              <a:gd name="connsiteX5" fmla="*/ 1460870 w 12192000"/>
              <a:gd name="connsiteY5" fmla="*/ 162869 h 2683154"/>
              <a:gd name="connsiteX6" fmla="*/ 7121986 w 12192000"/>
              <a:gd name="connsiteY6" fmla="*/ 1096319 h 2683154"/>
              <a:gd name="connsiteX7" fmla="*/ 12121946 w 12192000"/>
              <a:gd name="connsiteY7" fmla="*/ 8188 h 268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683154">
                <a:moveTo>
                  <a:pt x="12192000" y="0"/>
                </a:moveTo>
                <a:lnTo>
                  <a:pt x="12192000" y="2683154"/>
                </a:lnTo>
                <a:lnTo>
                  <a:pt x="0" y="2683154"/>
                </a:lnTo>
                <a:lnTo>
                  <a:pt x="0" y="180279"/>
                </a:lnTo>
                <a:lnTo>
                  <a:pt x="39384" y="177454"/>
                </a:lnTo>
                <a:cubicBezTo>
                  <a:pt x="529766" y="150368"/>
                  <a:pt x="1015122" y="141438"/>
                  <a:pt x="1460870" y="162869"/>
                </a:cubicBezTo>
                <a:cubicBezTo>
                  <a:pt x="3243862" y="248594"/>
                  <a:pt x="5294067" y="1128069"/>
                  <a:pt x="7121986" y="1096319"/>
                </a:cubicBezTo>
                <a:cubicBezTo>
                  <a:pt x="8835661" y="1066554"/>
                  <a:pt x="10576357" y="230326"/>
                  <a:pt x="12121946" y="8188"/>
                </a:cubicBez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3" name="图片 42" descr="green grass field under white clouds during daytime"/>
          <p:cNvPicPr>
            <a:picLocks noChangeAspect="1" noChangeArrowheads="1"/>
          </p:cNvPicPr>
          <p:nvPr/>
        </p:nvPicPr>
        <p:blipFill rotWithShape="1">
          <a:blip r:embed="rId1">
            <a:extLst>
              <a:ext uri="{28A0092B-C50C-407E-A947-70E740481C1C}">
                <a14:useLocalDpi xmlns:a14="http://schemas.microsoft.com/office/drawing/2010/main" val="0"/>
              </a:ext>
            </a:extLst>
          </a:blip>
          <a:srcRect t="56460" b="12621"/>
          <a:stretch>
            <a:fillRect/>
          </a:stretch>
        </p:blipFill>
        <p:spPr bwMode="auto">
          <a:xfrm>
            <a:off x="0" y="4343682"/>
            <a:ext cx="12192000" cy="2514318"/>
          </a:xfrm>
          <a:custGeom>
            <a:avLst/>
            <a:gdLst>
              <a:gd name="connsiteX0" fmla="*/ 12192000 w 12192000"/>
              <a:gd name="connsiteY0" fmla="*/ 0 h 2514318"/>
              <a:gd name="connsiteX1" fmla="*/ 12192000 w 12192000"/>
              <a:gd name="connsiteY1" fmla="*/ 2514318 h 2514318"/>
              <a:gd name="connsiteX2" fmla="*/ 0 w 12192000"/>
              <a:gd name="connsiteY2" fmla="*/ 2514318 h 2514318"/>
              <a:gd name="connsiteX3" fmla="*/ 0 w 12192000"/>
              <a:gd name="connsiteY3" fmla="*/ 180279 h 2514318"/>
              <a:gd name="connsiteX4" fmla="*/ 39384 w 12192000"/>
              <a:gd name="connsiteY4" fmla="*/ 177454 h 2514318"/>
              <a:gd name="connsiteX5" fmla="*/ 1460870 w 12192000"/>
              <a:gd name="connsiteY5" fmla="*/ 162869 h 2514318"/>
              <a:gd name="connsiteX6" fmla="*/ 7121986 w 12192000"/>
              <a:gd name="connsiteY6" fmla="*/ 1096319 h 2514318"/>
              <a:gd name="connsiteX7" fmla="*/ 12121946 w 12192000"/>
              <a:gd name="connsiteY7" fmla="*/ 8188 h 251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14318">
                <a:moveTo>
                  <a:pt x="12192000" y="0"/>
                </a:moveTo>
                <a:lnTo>
                  <a:pt x="12192000" y="2514318"/>
                </a:lnTo>
                <a:lnTo>
                  <a:pt x="0" y="2514318"/>
                </a:lnTo>
                <a:lnTo>
                  <a:pt x="0" y="180279"/>
                </a:lnTo>
                <a:lnTo>
                  <a:pt x="39384" y="177454"/>
                </a:lnTo>
                <a:cubicBezTo>
                  <a:pt x="529766" y="150368"/>
                  <a:pt x="1015122" y="141438"/>
                  <a:pt x="1460870" y="162869"/>
                </a:cubicBezTo>
                <a:cubicBezTo>
                  <a:pt x="3243862" y="248594"/>
                  <a:pt x="5294067" y="1128069"/>
                  <a:pt x="7121986" y="1096319"/>
                </a:cubicBezTo>
                <a:cubicBezTo>
                  <a:pt x="8835661" y="1066554"/>
                  <a:pt x="10576357" y="230326"/>
                  <a:pt x="12121946" y="8188"/>
                </a:cubicBezTo>
                <a:close/>
              </a:path>
            </a:pathLst>
          </a:custGeom>
          <a:noFill/>
          <a:extLst>
            <a:ext uri="{909E8E84-426E-40DD-AFC4-6F175D3DCCD1}">
              <a14:hiddenFill xmlns:a14="http://schemas.microsoft.com/office/drawing/2010/main">
                <a:solidFill>
                  <a:srgbClr val="FFFFFF"/>
                </a:solidFill>
              </a14:hiddenFill>
            </a:ext>
          </a:extLst>
        </p:spPr>
      </p:pic>
      <p:sp>
        <p:nvSpPr>
          <p:cNvPr id="11" name="任意多边形: 形状 10"/>
          <p:cNvSpPr/>
          <p:nvPr/>
        </p:nvSpPr>
        <p:spPr>
          <a:xfrm>
            <a:off x="0" y="6304332"/>
            <a:ext cx="12192000" cy="553668"/>
          </a:xfrm>
          <a:custGeom>
            <a:avLst/>
            <a:gdLst>
              <a:gd name="connsiteX0" fmla="*/ 0 w 12192000"/>
              <a:gd name="connsiteY0" fmla="*/ 322589 h 553668"/>
              <a:gd name="connsiteX1" fmla="*/ 81931 w 12192000"/>
              <a:gd name="connsiteY1" fmla="*/ 332114 h 553668"/>
              <a:gd name="connsiteX2" fmla="*/ 1168518 w 12192000"/>
              <a:gd name="connsiteY2" fmla="*/ 526970 h 553668"/>
              <a:gd name="connsiteX3" fmla="*/ 1290779 w 12192000"/>
              <a:gd name="connsiteY3" fmla="*/ 553668 h 553668"/>
              <a:gd name="connsiteX4" fmla="*/ 0 w 12192000"/>
              <a:gd name="connsiteY4" fmla="*/ 553668 h 553668"/>
              <a:gd name="connsiteX5" fmla="*/ 12192000 w 12192000"/>
              <a:gd name="connsiteY5" fmla="*/ 0 h 553668"/>
              <a:gd name="connsiteX6" fmla="*/ 12192000 w 12192000"/>
              <a:gd name="connsiteY6" fmla="*/ 553668 h 553668"/>
              <a:gd name="connsiteX7" fmla="*/ 8472406 w 12192000"/>
              <a:gd name="connsiteY7" fmla="*/ 553668 h 553668"/>
              <a:gd name="connsiteX8" fmla="*/ 8713644 w 12192000"/>
              <a:gd name="connsiteY8" fmla="*/ 485630 h 553668"/>
              <a:gd name="connsiteX9" fmla="*/ 10680184 w 12192000"/>
              <a:gd name="connsiteY9" fmla="*/ 75590 h 553668"/>
              <a:gd name="connsiteX10" fmla="*/ 11992067 w 12192000"/>
              <a:gd name="connsiteY10" fmla="*/ 2292 h 55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53668">
                <a:moveTo>
                  <a:pt x="0" y="322589"/>
                </a:moveTo>
                <a:lnTo>
                  <a:pt x="81931" y="332114"/>
                </a:lnTo>
                <a:cubicBezTo>
                  <a:pt x="437773" y="380400"/>
                  <a:pt x="801076" y="449098"/>
                  <a:pt x="1168518" y="526970"/>
                </a:cubicBezTo>
                <a:lnTo>
                  <a:pt x="1290779" y="553668"/>
                </a:lnTo>
                <a:lnTo>
                  <a:pt x="0" y="553668"/>
                </a:lnTo>
                <a:close/>
                <a:moveTo>
                  <a:pt x="12192000" y="0"/>
                </a:moveTo>
                <a:lnTo>
                  <a:pt x="12192000" y="553668"/>
                </a:lnTo>
                <a:lnTo>
                  <a:pt x="8472406" y="553668"/>
                </a:lnTo>
                <a:lnTo>
                  <a:pt x="8713644" y="485630"/>
                </a:lnTo>
                <a:cubicBezTo>
                  <a:pt x="9393995" y="296154"/>
                  <a:pt x="10054390" y="129168"/>
                  <a:pt x="10680184" y="75590"/>
                </a:cubicBezTo>
                <a:cubicBezTo>
                  <a:pt x="11097380" y="39872"/>
                  <a:pt x="11544571" y="14372"/>
                  <a:pt x="11992067" y="2292"/>
                </a:cubicBez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8" name="组合 17"/>
          <p:cNvGrpSpPr/>
          <p:nvPr/>
        </p:nvGrpSpPr>
        <p:grpSpPr>
          <a:xfrm>
            <a:off x="11122818" y="950868"/>
            <a:ext cx="396081" cy="77090"/>
            <a:chOff x="10927556" y="913606"/>
            <a:chExt cx="591344" cy="115094"/>
          </a:xfrm>
        </p:grpSpPr>
        <p:sp>
          <p:nvSpPr>
            <p:cNvPr id="13" name="椭圆 12"/>
            <p:cNvSpPr/>
            <p:nvPr/>
          </p:nvSpPr>
          <p:spPr>
            <a:xfrm>
              <a:off x="1092755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椭圆 13"/>
            <p:cNvSpPr/>
            <p:nvPr/>
          </p:nvSpPr>
          <p:spPr>
            <a:xfrm>
              <a:off x="11165681" y="913606"/>
              <a:ext cx="115094" cy="115094"/>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椭圆 16"/>
            <p:cNvSpPr/>
            <p:nvPr/>
          </p:nvSpPr>
          <p:spPr>
            <a:xfrm>
              <a:off x="1140380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文本框 14"/>
          <p:cNvSpPr txBox="1"/>
          <p:nvPr/>
        </p:nvSpPr>
        <p:spPr>
          <a:xfrm>
            <a:off x="1352550" y="248920"/>
            <a:ext cx="9688195" cy="5305425"/>
          </a:xfrm>
          <a:prstGeom prst="rect">
            <a:avLst/>
          </a:prstGeom>
          <a:noFill/>
        </p:spPr>
        <p:txBody>
          <a:bodyPr wrap="square" lIns="0" tIns="0" rIns="0" bIns="0">
            <a:noAutofit/>
          </a:bodyPr>
          <a:p>
            <a:pPr algn="ctr"/>
            <a:r>
              <a:rPr sz="54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ea typeface="+mj-ea"/>
                <a:cs typeface="Sans Serif Collection" panose="020B0502040504020204" charset="0"/>
              </a:rPr>
              <a:t>AgriConnect: Empowering Farmers and Buyers Through Seamless Crop Marketing</a:t>
            </a:r>
            <a:endParaRPr sz="54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ea typeface="+mj-ea"/>
              <a:cs typeface="Sans Serif Collection" panose="020B0502040504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0" y="-31877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3" name="任意多边形: 形状 22"/>
          <p:cNvSpPr/>
          <p:nvPr/>
        </p:nvSpPr>
        <p:spPr>
          <a:xfrm flipH="1" flipV="1">
            <a:off x="1" y="0"/>
            <a:ext cx="4362837" cy="6858000"/>
          </a:xfrm>
          <a:custGeom>
            <a:avLst/>
            <a:gdLst>
              <a:gd name="connsiteX0" fmla="*/ 4362837 w 4362837"/>
              <a:gd name="connsiteY0" fmla="*/ 6858000 h 6858000"/>
              <a:gd name="connsiteX1" fmla="*/ 405263 w 4362837"/>
              <a:gd name="connsiteY1" fmla="*/ 6858000 h 6858000"/>
              <a:gd name="connsiteX2" fmla="*/ 421190 w 4362837"/>
              <a:gd name="connsiteY2" fmla="*/ 6764360 h 6858000"/>
              <a:gd name="connsiteX3" fmla="*/ 545610 w 4362837"/>
              <a:gd name="connsiteY3" fmla="*/ 5665768 h 6858000"/>
              <a:gd name="connsiteX4" fmla="*/ 101111 w 4362837"/>
              <a:gd name="connsiteY4" fmla="*/ 2473699 h 6858000"/>
              <a:gd name="connsiteX5" fmla="*/ 89917 w 4362837"/>
              <a:gd name="connsiteY5" fmla="*/ 157975 h 6858000"/>
              <a:gd name="connsiteX6" fmla="*/ 130193 w 4362837"/>
              <a:gd name="connsiteY6" fmla="*/ 0 h 6858000"/>
              <a:gd name="connsiteX7" fmla="*/ 4362837 w 43628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2837" h="6858000">
                <a:moveTo>
                  <a:pt x="4362837" y="6858000"/>
                </a:moveTo>
                <a:lnTo>
                  <a:pt x="405263" y="6858000"/>
                </a:lnTo>
                <a:lnTo>
                  <a:pt x="421190" y="6764360"/>
                </a:lnTo>
                <a:cubicBezTo>
                  <a:pt x="486608" y="6360836"/>
                  <a:pt x="533969" y="5982289"/>
                  <a:pt x="545610" y="5665768"/>
                </a:cubicBezTo>
                <a:cubicBezTo>
                  <a:pt x="592177" y="4399683"/>
                  <a:pt x="237635" y="3564578"/>
                  <a:pt x="101111" y="2473699"/>
                </a:cubicBezTo>
                <a:cubicBezTo>
                  <a:pt x="15782" y="1791899"/>
                  <a:pt x="-70373" y="902282"/>
                  <a:pt x="89917" y="157975"/>
                </a:cubicBezTo>
                <a:lnTo>
                  <a:pt x="130193" y="0"/>
                </a:lnTo>
                <a:lnTo>
                  <a:pt x="436283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p:cNvSpPr/>
          <p:nvPr/>
        </p:nvSpPr>
        <p:spPr>
          <a:xfrm flipH="1">
            <a:off x="0" y="0"/>
            <a:ext cx="4494856" cy="6858000"/>
          </a:xfrm>
          <a:custGeom>
            <a:avLst/>
            <a:gdLst>
              <a:gd name="connsiteX0" fmla="*/ 4494856 w 4494856"/>
              <a:gd name="connsiteY0" fmla="*/ 0 h 6858000"/>
              <a:gd name="connsiteX1" fmla="*/ 304790 w 4494856"/>
              <a:gd name="connsiteY1" fmla="*/ 0 h 6858000"/>
              <a:gd name="connsiteX2" fmla="*/ 217643 w 4494856"/>
              <a:gd name="connsiteY2" fmla="*/ 156518 h 6858000"/>
              <a:gd name="connsiteX3" fmla="*/ 101110 w 4494856"/>
              <a:gd name="connsiteY3" fmla="*/ 2425700 h 6858000"/>
              <a:gd name="connsiteX4" fmla="*/ 545611 w 4494856"/>
              <a:gd name="connsiteY4" fmla="*/ 5067300 h 6858000"/>
              <a:gd name="connsiteX5" fmla="*/ 311727 w 4494856"/>
              <a:gd name="connsiteY5" fmla="*/ 6489018 h 6858000"/>
              <a:gd name="connsiteX6" fmla="*/ 224332 w 4494856"/>
              <a:gd name="connsiteY6" fmla="*/ 6858000 h 6858000"/>
              <a:gd name="connsiteX7" fmla="*/ 4494856 w 449485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4856" h="6858000">
                <a:moveTo>
                  <a:pt x="4494856" y="0"/>
                </a:moveTo>
                <a:lnTo>
                  <a:pt x="304790" y="0"/>
                </a:lnTo>
                <a:lnTo>
                  <a:pt x="217643" y="156518"/>
                </a:lnTo>
                <a:cubicBezTo>
                  <a:pt x="-104868" y="823913"/>
                  <a:pt x="-1283" y="1748632"/>
                  <a:pt x="101110" y="2425700"/>
                </a:cubicBezTo>
                <a:cubicBezTo>
                  <a:pt x="237636" y="3328458"/>
                  <a:pt x="592177" y="4019550"/>
                  <a:pt x="545611" y="5067300"/>
                </a:cubicBezTo>
                <a:cubicBezTo>
                  <a:pt x="528148" y="5460207"/>
                  <a:pt x="430318" y="5968603"/>
                  <a:pt x="311727" y="6489018"/>
                </a:cubicBezTo>
                <a:lnTo>
                  <a:pt x="224332" y="6858000"/>
                </a:lnTo>
                <a:lnTo>
                  <a:pt x="4494856" y="6858000"/>
                </a:lnTo>
                <a:close/>
              </a:path>
            </a:pathLst>
          </a:custGeom>
          <a:gradFill flip="none" rotWithShape="1">
            <a:gsLst>
              <a:gs pos="0">
                <a:schemeClr val="accent1">
                  <a:lumMod val="80000"/>
                  <a:lumOff val="20000"/>
                </a:schemeClr>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5" name="图片 24" descr="the sun shining through the leaves of a corn field"/>
          <p:cNvPicPr>
            <a:picLocks noChangeAspect="1" noChangeArrowheads="1"/>
          </p:cNvPicPr>
          <p:nvPr/>
        </p:nvPicPr>
        <p:blipFill>
          <a:blip r:embed="rId3">
            <a:extLst>
              <a:ext uri="{28A0092B-C50C-407E-A947-70E740481C1C}">
                <a14:useLocalDpi xmlns:a14="http://schemas.microsoft.com/office/drawing/2010/main" val="0"/>
              </a:ext>
            </a:extLst>
          </a:blip>
          <a:srcRect l="51003" t="385" r="7189" b="125"/>
          <a:stretch>
            <a:fillRect/>
          </a:stretch>
        </p:blipFill>
        <p:spPr bwMode="auto">
          <a:xfrm flipH="1">
            <a:off x="0" y="0"/>
            <a:ext cx="4320686" cy="6858000"/>
          </a:xfrm>
          <a:custGeom>
            <a:avLst/>
            <a:gdLst>
              <a:gd name="connsiteX0" fmla="*/ 4320686 w 4320686"/>
              <a:gd name="connsiteY0" fmla="*/ 0 h 6858000"/>
              <a:gd name="connsiteX1" fmla="*/ 304791 w 4320686"/>
              <a:gd name="connsiteY1" fmla="*/ 0 h 6858000"/>
              <a:gd name="connsiteX2" fmla="*/ 217644 w 4320686"/>
              <a:gd name="connsiteY2" fmla="*/ 156518 h 6858000"/>
              <a:gd name="connsiteX3" fmla="*/ 101111 w 4320686"/>
              <a:gd name="connsiteY3" fmla="*/ 2425700 h 6858000"/>
              <a:gd name="connsiteX4" fmla="*/ 545611 w 4320686"/>
              <a:gd name="connsiteY4" fmla="*/ 5067300 h 6858000"/>
              <a:gd name="connsiteX5" fmla="*/ 311728 w 4320686"/>
              <a:gd name="connsiteY5" fmla="*/ 6489019 h 6858000"/>
              <a:gd name="connsiteX6" fmla="*/ 224333 w 4320686"/>
              <a:gd name="connsiteY6" fmla="*/ 6858000 h 6858000"/>
              <a:gd name="connsiteX7" fmla="*/ 4320686 w 43206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686" h="6858000">
                <a:moveTo>
                  <a:pt x="4320686" y="0"/>
                </a:moveTo>
                <a:lnTo>
                  <a:pt x="304791" y="0"/>
                </a:lnTo>
                <a:lnTo>
                  <a:pt x="217644" y="156518"/>
                </a:lnTo>
                <a:cubicBezTo>
                  <a:pt x="-104868" y="823913"/>
                  <a:pt x="-1283" y="1748632"/>
                  <a:pt x="101111" y="2425700"/>
                </a:cubicBezTo>
                <a:cubicBezTo>
                  <a:pt x="237636" y="3328458"/>
                  <a:pt x="592178" y="4019550"/>
                  <a:pt x="545611" y="5067300"/>
                </a:cubicBezTo>
                <a:cubicBezTo>
                  <a:pt x="528149" y="5460207"/>
                  <a:pt x="430320" y="5968604"/>
                  <a:pt x="311728" y="6489019"/>
                </a:cubicBezTo>
                <a:lnTo>
                  <a:pt x="224333" y="6858000"/>
                </a:lnTo>
                <a:lnTo>
                  <a:pt x="4320686" y="6858000"/>
                </a:lnTo>
                <a:close/>
              </a:path>
            </a:pathLst>
          </a:custGeom>
          <a:noFill/>
          <a:extLst>
            <a:ext uri="{909E8E84-426E-40DD-AFC4-6F175D3DCCD1}">
              <a14:hiddenFill xmlns:a14="http://schemas.microsoft.com/office/drawing/2010/main">
                <a:solidFill>
                  <a:srgbClr val="FFFFFF"/>
                </a:solidFill>
              </a14:hiddenFill>
            </a:ext>
          </a:extLst>
        </p:spPr>
      </p:pic>
      <p:sp>
        <p:nvSpPr>
          <p:cNvPr id="26" name="文本框 25"/>
          <p:cNvSpPr txBox="1"/>
          <p:nvPr/>
        </p:nvSpPr>
        <p:spPr>
          <a:xfrm>
            <a:off x="8258608" y="2059236"/>
            <a:ext cx="4000036" cy="36893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accent1"/>
                </a:solidFill>
                <a:latin typeface="Sans Serif Collection" panose="020B0502040504020204" charset="0"/>
                <a:cs typeface="Sans Serif Collection" panose="020B0502040504020204" charset="0"/>
              </a:rPr>
              <a:t>Key </a:t>
            </a:r>
            <a:r>
              <a:rPr lang="en-US" altLang="zh-CN" sz="2400" dirty="0">
                <a:solidFill>
                  <a:schemeClr val="accent1"/>
                </a:solidFill>
                <a:latin typeface="Sans Serif Collection" panose="020B0502040504020204" charset="0"/>
                <a:cs typeface="Sans Serif Collection" panose="020B0502040504020204" charset="0"/>
              </a:rPr>
              <a:t>Features</a:t>
            </a:r>
            <a:endParaRPr lang="en-US" altLang="zh-CN" sz="2400" dirty="0">
              <a:solidFill>
                <a:schemeClr val="accent1"/>
              </a:solidFill>
              <a:latin typeface="Sans Serif Collection" panose="020B0502040504020204" charset="0"/>
              <a:cs typeface="Sans Serif Collection" panose="020B0502040504020204" charset="0"/>
            </a:endParaRPr>
          </a:p>
        </p:txBody>
      </p:sp>
      <p:sp>
        <p:nvSpPr>
          <p:cNvPr id="27" name="文本框 26"/>
          <p:cNvSpPr txBox="1"/>
          <p:nvPr/>
        </p:nvSpPr>
        <p:spPr>
          <a:xfrm>
            <a:off x="8258175" y="2428240"/>
            <a:ext cx="4000500" cy="645795"/>
          </a:xfrm>
          <a:prstGeom prst="rect">
            <a:avLst/>
          </a:prstGeom>
          <a:noFill/>
        </p:spPr>
        <p:txBody>
          <a:bodyPr wrap="square" lIns="0" tIns="0" rIns="0" bIns="0">
            <a:spAutoFit/>
          </a:bodyPr>
          <a:lstStyle/>
          <a:p>
            <a:pPr algn="l"/>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User Profiles.</a:t>
            </a:r>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          Marketplace.</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gn="l"/>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Crop Listings</a:t>
            </a:r>
            <a:r>
              <a:rPr lang="en-IN" altLang="en-US" sz="1400" dirty="0">
                <a:solidFill>
                  <a:schemeClr val="tx1">
                    <a:lumMod val="75000"/>
                    <a:lumOff val="25000"/>
                  </a:schemeClr>
                </a:solidFill>
                <a:effectLst/>
                <a:latin typeface="Sans Serif Collection" panose="020B0502040504020204" charset="0"/>
                <a:cs typeface="Sans Serif Collection" panose="020B0502040504020204" charset="0"/>
              </a:rPr>
              <a:t>.         </a:t>
            </a:r>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Order &amp; Payment System.</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gn="l"/>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Rating &amp; Review System</a:t>
            </a:r>
            <a:r>
              <a:rPr lang="en-IN" altLang="en-US" sz="1400" dirty="0">
                <a:solidFill>
                  <a:schemeClr val="tx1">
                    <a:lumMod val="75000"/>
                    <a:lumOff val="25000"/>
                  </a:schemeClr>
                </a:solidFill>
                <a:effectLst/>
                <a:latin typeface="Sans Serif Collection" panose="020B0502040504020204" charset="0"/>
                <a:cs typeface="Sans Serif Collection" panose="020B0502040504020204" charset="0"/>
              </a:rPr>
              <a:t>.</a:t>
            </a:r>
            <a:endParaRPr lang="en-IN" altLang="en-US" sz="1400"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35" name="文本框 34"/>
          <p:cNvSpPr txBox="1"/>
          <p:nvPr/>
        </p:nvSpPr>
        <p:spPr>
          <a:xfrm>
            <a:off x="8191933" y="3247934"/>
            <a:ext cx="4000036" cy="36893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accent1"/>
                </a:solidFill>
                <a:latin typeface="Sans Serif Collection" panose="020B0502040504020204" charset="0"/>
                <a:cs typeface="Sans Serif Collection" panose="020B0502040504020204" charset="0"/>
              </a:rPr>
              <a:t>Tech Stack</a:t>
            </a:r>
            <a:endParaRPr lang="en-US" altLang="zh-CN" sz="2400" dirty="0">
              <a:solidFill>
                <a:schemeClr val="accent1"/>
              </a:solidFill>
              <a:latin typeface="Sans Serif Collection" panose="020B0502040504020204" charset="0"/>
              <a:cs typeface="Sans Serif Collection" panose="020B0502040504020204" charset="0"/>
            </a:endParaRPr>
          </a:p>
        </p:txBody>
      </p:sp>
      <p:sp>
        <p:nvSpPr>
          <p:cNvPr id="37" name="文本框 36"/>
          <p:cNvSpPr txBox="1"/>
          <p:nvPr/>
        </p:nvSpPr>
        <p:spPr>
          <a:xfrm>
            <a:off x="8258810" y="3616960"/>
            <a:ext cx="3562350" cy="638175"/>
          </a:xfrm>
          <a:prstGeom prst="rect">
            <a:avLst/>
          </a:prstGeom>
          <a:noFill/>
        </p:spPr>
        <p:txBody>
          <a:bodyPr wrap="square" lIns="0" tIns="0" rIns="0" bIns="0">
            <a:noAutofit/>
          </a:bodyPr>
          <a:lstStyle/>
          <a:p>
            <a:pPr algn="l"/>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Frontend</a:t>
            </a:r>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           </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gn="l"/>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Backend.</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gn="l"/>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Payment Integration</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39" name="文本框 38"/>
          <p:cNvSpPr txBox="1"/>
          <p:nvPr/>
        </p:nvSpPr>
        <p:spPr>
          <a:xfrm>
            <a:off x="8257973" y="4439807"/>
            <a:ext cx="4000036" cy="36893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accent1"/>
                </a:solidFill>
                <a:latin typeface="Sans Serif Collection" panose="020B0502040504020204" charset="0"/>
                <a:cs typeface="Sans Serif Collection" panose="020B0502040504020204" charset="0"/>
              </a:rPr>
              <a:t>Steps to Develop the App</a:t>
            </a:r>
            <a:endParaRPr lang="en-US" altLang="zh-CN" sz="2400" dirty="0">
              <a:solidFill>
                <a:schemeClr val="accent1"/>
              </a:solidFill>
              <a:latin typeface="Sans Serif Collection" panose="020B0502040504020204" charset="0"/>
              <a:cs typeface="Sans Serif Collection" panose="020B0502040504020204" charset="0"/>
            </a:endParaRPr>
          </a:p>
        </p:txBody>
      </p:sp>
      <p:sp>
        <p:nvSpPr>
          <p:cNvPr id="43" name="文本框 42"/>
          <p:cNvSpPr txBox="1"/>
          <p:nvPr/>
        </p:nvSpPr>
        <p:spPr>
          <a:xfrm>
            <a:off x="8258810" y="4874895"/>
            <a:ext cx="3562350" cy="690245"/>
          </a:xfrm>
          <a:prstGeom prst="rect">
            <a:avLst/>
          </a:prstGeom>
          <a:noFill/>
        </p:spPr>
        <p:txBody>
          <a:bodyPr wrap="square" lIns="0" tIns="0" rIns="0" bIns="0">
            <a:noAutofit/>
          </a:bodyPr>
          <a:lstStyle/>
          <a:p>
            <a:pPr algn="l"/>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Planning.</a:t>
            </a:r>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                 Design.</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gn="l"/>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Development</a:t>
            </a:r>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         Testing.</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gn="l"/>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Launch &amp; Marketing</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44" name="文本框 43"/>
          <p:cNvSpPr txBox="1"/>
          <p:nvPr/>
        </p:nvSpPr>
        <p:spPr>
          <a:xfrm>
            <a:off x="8258175" y="5631815"/>
            <a:ext cx="3999865" cy="408940"/>
          </a:xfrm>
          <a:prstGeom prst="rect">
            <a:avLst/>
          </a:prstGeom>
          <a:noFill/>
        </p:spPr>
        <p:txBody>
          <a:bodyPr wrap="square" lIns="0" tIns="0" rIns="0" bIns="0">
            <a:no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accent1"/>
                </a:solidFill>
                <a:latin typeface="Sans Serif Collection" panose="020B0502040504020204" charset="0"/>
                <a:cs typeface="Sans Serif Collection" panose="020B0502040504020204" charset="0"/>
              </a:rPr>
              <a:t>Monetization Options</a:t>
            </a:r>
            <a:endParaRPr lang="en-US" altLang="zh-CN" sz="2400" dirty="0">
              <a:solidFill>
                <a:schemeClr val="accent1"/>
              </a:solidFill>
              <a:latin typeface="Sans Serif Collection" panose="020B0502040504020204" charset="0"/>
              <a:cs typeface="Sans Serif Collection" panose="020B0502040504020204" charset="0"/>
            </a:endParaRPr>
          </a:p>
        </p:txBody>
      </p:sp>
      <p:sp>
        <p:nvSpPr>
          <p:cNvPr id="45" name="文本框 44"/>
          <p:cNvSpPr txBox="1"/>
          <p:nvPr/>
        </p:nvSpPr>
        <p:spPr>
          <a:xfrm>
            <a:off x="8258175" y="6040755"/>
            <a:ext cx="3562350" cy="430530"/>
          </a:xfrm>
          <a:prstGeom prst="rect">
            <a:avLst/>
          </a:prstGeom>
          <a:noFill/>
        </p:spPr>
        <p:txBody>
          <a:bodyPr wrap="square" lIns="0" tIns="0" rIns="0" bIns="0">
            <a:noAutofit/>
          </a:bodyPr>
          <a:lstStyle/>
          <a:p>
            <a:pPr algn="l"/>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Commission.</a:t>
            </a:r>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          Subscription.</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gn="l"/>
            <a:r>
              <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rPr>
              <a:t>Ads.                          Logistics Partnerships</a:t>
            </a:r>
            <a:endParaRPr lang="en-IN" altLang="en-US"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46" name="gaoding-14"/>
          <p:cNvSpPr txBox="1"/>
          <p:nvPr/>
        </p:nvSpPr>
        <p:spPr>
          <a:xfrm>
            <a:off x="7085577" y="2114578"/>
            <a:ext cx="822341" cy="830997"/>
          </a:xfrm>
          <a:prstGeom prst="rect">
            <a:avLst/>
          </a:prstGeom>
          <a:noFill/>
        </p:spPr>
        <p:txBody>
          <a:bodyPr wrap="none" lIns="0" tIns="0" rIns="0" bIns="0">
            <a:sp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r>
              <a:rPr lang="en-US" altLang="zh-CN" sz="5400" dirty="0">
                <a:ln>
                  <a:solidFill>
                    <a:schemeClr val="accent1">
                      <a:shade val="50000"/>
                    </a:schemeClr>
                  </a:solidFill>
                </a:ln>
                <a:noFill/>
              </a:rPr>
              <a:t>01</a:t>
            </a:r>
            <a:endParaRPr lang="zh-CN" altLang="en-US" sz="5400" dirty="0">
              <a:ln>
                <a:solidFill>
                  <a:schemeClr val="accent1">
                    <a:shade val="50000"/>
                  </a:schemeClr>
                </a:solidFill>
              </a:ln>
              <a:noFill/>
            </a:endParaRPr>
          </a:p>
        </p:txBody>
      </p:sp>
      <p:sp>
        <p:nvSpPr>
          <p:cNvPr id="47" name="gaoding-14"/>
          <p:cNvSpPr txBox="1"/>
          <p:nvPr/>
        </p:nvSpPr>
        <p:spPr>
          <a:xfrm>
            <a:off x="7027067" y="3247934"/>
            <a:ext cx="939360" cy="830997"/>
          </a:xfrm>
          <a:prstGeom prst="rect">
            <a:avLst/>
          </a:prstGeom>
          <a:noFill/>
        </p:spPr>
        <p:txBody>
          <a:bodyPr wrap="none" lIns="0" tIns="0" rIns="0" bIns="0">
            <a:sp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r>
              <a:rPr lang="en-US" altLang="zh-CN" sz="5400" dirty="0">
                <a:ln>
                  <a:solidFill>
                    <a:schemeClr val="accent1">
                      <a:shade val="50000"/>
                    </a:schemeClr>
                  </a:solidFill>
                </a:ln>
                <a:noFill/>
              </a:rPr>
              <a:t>02</a:t>
            </a:r>
            <a:endParaRPr lang="zh-CN" altLang="en-US" sz="5400" dirty="0">
              <a:ln>
                <a:solidFill>
                  <a:schemeClr val="accent1">
                    <a:shade val="50000"/>
                  </a:schemeClr>
                </a:solidFill>
              </a:ln>
              <a:noFill/>
            </a:endParaRPr>
          </a:p>
        </p:txBody>
      </p:sp>
      <p:sp>
        <p:nvSpPr>
          <p:cNvPr id="48" name="gaoding-14"/>
          <p:cNvSpPr txBox="1"/>
          <p:nvPr/>
        </p:nvSpPr>
        <p:spPr>
          <a:xfrm>
            <a:off x="7028337" y="4381290"/>
            <a:ext cx="939360" cy="830997"/>
          </a:xfrm>
          <a:prstGeom prst="rect">
            <a:avLst/>
          </a:prstGeom>
          <a:noFill/>
        </p:spPr>
        <p:txBody>
          <a:bodyPr wrap="none" lIns="0" tIns="0" rIns="0" bIns="0">
            <a:sp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r>
              <a:rPr lang="en-US" altLang="zh-CN" sz="5400" dirty="0">
                <a:ln>
                  <a:solidFill>
                    <a:schemeClr val="accent1">
                      <a:shade val="50000"/>
                    </a:schemeClr>
                  </a:solidFill>
                </a:ln>
                <a:noFill/>
              </a:rPr>
              <a:t>03</a:t>
            </a:r>
            <a:endParaRPr lang="zh-CN" altLang="en-US" sz="5400" dirty="0">
              <a:ln>
                <a:solidFill>
                  <a:schemeClr val="accent1">
                    <a:shade val="50000"/>
                  </a:schemeClr>
                </a:solidFill>
              </a:ln>
              <a:noFill/>
            </a:endParaRPr>
          </a:p>
        </p:txBody>
      </p:sp>
      <p:sp>
        <p:nvSpPr>
          <p:cNvPr id="49" name="gaoding-14"/>
          <p:cNvSpPr txBox="1"/>
          <p:nvPr/>
        </p:nvSpPr>
        <p:spPr>
          <a:xfrm>
            <a:off x="7027067" y="5514646"/>
            <a:ext cx="939360" cy="830997"/>
          </a:xfrm>
          <a:prstGeom prst="rect">
            <a:avLst/>
          </a:prstGeom>
          <a:noFill/>
        </p:spPr>
        <p:txBody>
          <a:bodyPr wrap="none" lIns="0" tIns="0" rIns="0" bIns="0">
            <a:sp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r>
              <a:rPr lang="en-US" altLang="zh-CN" sz="5400" dirty="0">
                <a:ln>
                  <a:solidFill>
                    <a:schemeClr val="accent1">
                      <a:shade val="50000"/>
                    </a:schemeClr>
                  </a:solidFill>
                </a:ln>
                <a:noFill/>
              </a:rPr>
              <a:t>04</a:t>
            </a:r>
            <a:endParaRPr lang="zh-CN" altLang="en-US" sz="5400" dirty="0">
              <a:ln>
                <a:solidFill>
                  <a:schemeClr val="accent1">
                    <a:shade val="50000"/>
                  </a:schemeClr>
                </a:solidFill>
              </a:ln>
              <a:noFill/>
            </a:endParaRPr>
          </a:p>
        </p:txBody>
      </p:sp>
      <p:sp>
        <p:nvSpPr>
          <p:cNvPr id="50" name="gaoding-14"/>
          <p:cNvSpPr txBox="1"/>
          <p:nvPr/>
        </p:nvSpPr>
        <p:spPr>
          <a:xfrm>
            <a:off x="5996430" y="586558"/>
            <a:ext cx="5603875" cy="1015365"/>
          </a:xfrm>
          <a:prstGeom prst="rect">
            <a:avLst/>
          </a:prstGeom>
          <a:noFill/>
        </p:spPr>
        <p:txBody>
          <a:bodyPr wrap="square" lIns="0" tIns="0" rIns="0" bIns="0">
            <a:sp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pPr algn="r"/>
            <a:r>
              <a:rPr lang="en-US" altLang="zh-CN" sz="66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cs typeface="Sans Serif Collection" panose="020B0502040504020204" charset="0"/>
              </a:rPr>
              <a:t>CONTENTS</a:t>
            </a:r>
            <a:endParaRPr lang="zh-CN" altLang="en-US" sz="66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cs typeface="Sans Serif Collection" panose="020B0502040504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6" name="gaoding-14"/>
          <p:cNvSpPr txBox="1"/>
          <p:nvPr/>
        </p:nvSpPr>
        <p:spPr>
          <a:xfrm>
            <a:off x="113665" y="1077595"/>
            <a:ext cx="12078335" cy="5781040"/>
          </a:xfrm>
          <a:prstGeom prst="rect">
            <a:avLst/>
          </a:prstGeom>
          <a:noFill/>
        </p:spPr>
        <p:txBody>
          <a:bodyPr wrap="none" lIns="0" tIns="0" rIns="0" bIns="0">
            <a:no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pPr algn="l"/>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The agricultural sector, especially for small and medium-scale farmers, faces significant challenges in connecting with </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reliable buyers and achievingfair market prices for their produce. The traditional crop marketing system is often plagued </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by several issues:</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B6E38"/>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Limited Market Access:</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Farmers, particularly in rural areas, have limited access to potential buyers, restricting their ability </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to sell crops at competitive prices.</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Price Instability and Lack of Transparency:</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Due to middlemen and a lack of transparent pricing, farmers often receive lower </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payments, while buyers face inconsistent pricing and limited information on quality and availability.</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Information Gap:</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There is insufficient real-time data about market trends, crop demand, and pricing, preventing farmers </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from making informed decisions regarding planting, harvesting, and selling.</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Logistical and Distribution Issues:</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Complex logistics make it challenging for farmers to efficiently transport their produce to </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buyers, leading to post-harvest losses and increased costs.</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Fragmented Supply Chain:</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The absence of a streamlined connection between farmers, logistics providers, and buyers leads</a:t>
            </a:r>
            <a:r>
              <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a:t>
            </a:r>
            <a:endPar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to inefficiencies that hinder profitability and productivity.</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8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Impact:</a:t>
            </a:r>
            <a:endParaRPr lang="zh-CN" altLang="en-US" sz="18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Farmers are unable to maximize income, leading to economic instability.</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Buyers struggle to find reliable, quality sources of produce at fair prices, affecting their operations.</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endParaRPr lang="zh-CN" altLang="en-US" sz="1600"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endParaRPr lang="zh-CN" altLang="en-US" sz="1600"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endParaRPr lang="zh-CN" altLang="en-US" sz="1600"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p:txBody>
      </p:sp>
      <p:sp>
        <p:nvSpPr>
          <p:cNvPr id="50" name="gaoding-14"/>
          <p:cNvSpPr txBox="1"/>
          <p:nvPr/>
        </p:nvSpPr>
        <p:spPr>
          <a:xfrm>
            <a:off x="0" y="62230"/>
            <a:ext cx="11456670" cy="1015365"/>
          </a:xfrm>
          <a:prstGeom prst="rect">
            <a:avLst/>
          </a:prstGeom>
          <a:noFill/>
        </p:spPr>
        <p:txBody>
          <a:bodyPr wrap="square" lIns="0" tIns="0" rIns="0" bIns="0">
            <a:sp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pPr algn="l"/>
            <a:r>
              <a:rPr lang="zh-CN" altLang="en-US" sz="66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cs typeface="Sans Serif Collection" panose="020B0502040504020204" charset="0"/>
              </a:rPr>
              <a:t>Proble</a:t>
            </a:r>
            <a:r>
              <a:rPr lang="en-IN" altLang="zh-CN" sz="66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cs typeface="Sans Serif Collection" panose="020B0502040504020204" charset="0"/>
              </a:rPr>
              <a:t>m</a:t>
            </a:r>
            <a:r>
              <a:rPr lang="zh-CN" altLang="en-US" sz="66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cs typeface="Sans Serif Collection" panose="020B0502040504020204" charset="0"/>
              </a:rPr>
              <a:t> Statement</a:t>
            </a:r>
            <a:endParaRPr lang="zh-CN" altLang="en-US" sz="66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cs typeface="Sans Serif Collection" panose="020B0502040504020204" charset="0"/>
            </a:endParaRPr>
          </a:p>
        </p:txBody>
      </p:sp>
      <p:sp>
        <p:nvSpPr>
          <p:cNvPr id="13" name="任意多边形: 形状 12"/>
          <p:cNvSpPr/>
          <p:nvPr/>
        </p:nvSpPr>
        <p:spPr>
          <a:xfrm flipH="1">
            <a:off x="0" y="4887934"/>
            <a:ext cx="12192000" cy="1970067"/>
          </a:xfrm>
          <a:custGeom>
            <a:avLst/>
            <a:gdLst>
              <a:gd name="connsiteX0" fmla="*/ 12192000 w 12192000"/>
              <a:gd name="connsiteY0" fmla="*/ 0 h 1970067"/>
              <a:gd name="connsiteX1" fmla="*/ 12121946 w 12192000"/>
              <a:gd name="connsiteY1" fmla="*/ 8188 h 1970067"/>
              <a:gd name="connsiteX2" fmla="*/ 7121986 w 12192000"/>
              <a:gd name="connsiteY2" fmla="*/ 1096319 h 1970067"/>
              <a:gd name="connsiteX3" fmla="*/ 1460870 w 12192000"/>
              <a:gd name="connsiteY3" fmla="*/ 162869 h 1970067"/>
              <a:gd name="connsiteX4" fmla="*/ 39384 w 12192000"/>
              <a:gd name="connsiteY4" fmla="*/ 177454 h 1970067"/>
              <a:gd name="connsiteX5" fmla="*/ 0 w 12192000"/>
              <a:gd name="connsiteY5" fmla="*/ 180279 h 1970067"/>
              <a:gd name="connsiteX6" fmla="*/ 0 w 12192000"/>
              <a:gd name="connsiteY6" fmla="*/ 1970067 h 1970067"/>
              <a:gd name="connsiteX7" fmla="*/ 12192000 w 12192000"/>
              <a:gd name="connsiteY7" fmla="*/ 1970067 h 197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70067">
                <a:moveTo>
                  <a:pt x="12192000" y="0"/>
                </a:moveTo>
                <a:lnTo>
                  <a:pt x="12121946" y="8188"/>
                </a:lnTo>
                <a:cubicBezTo>
                  <a:pt x="10576357" y="230326"/>
                  <a:pt x="8835661" y="1066554"/>
                  <a:pt x="7121986" y="1096319"/>
                </a:cubicBezTo>
                <a:cubicBezTo>
                  <a:pt x="5294067" y="1128069"/>
                  <a:pt x="3243862" y="248594"/>
                  <a:pt x="1460870" y="162869"/>
                </a:cubicBezTo>
                <a:cubicBezTo>
                  <a:pt x="1015122" y="141438"/>
                  <a:pt x="529766" y="150368"/>
                  <a:pt x="39384" y="177454"/>
                </a:cubicBezTo>
                <a:lnTo>
                  <a:pt x="0" y="180279"/>
                </a:lnTo>
                <a:lnTo>
                  <a:pt x="0" y="1970067"/>
                </a:lnTo>
                <a:lnTo>
                  <a:pt x="12192000" y="1970067"/>
                </a:ln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6" name="gaoding-14"/>
          <p:cNvSpPr txBox="1"/>
          <p:nvPr/>
        </p:nvSpPr>
        <p:spPr>
          <a:xfrm>
            <a:off x="113665" y="1077595"/>
            <a:ext cx="12078335" cy="5781040"/>
          </a:xfrm>
          <a:prstGeom prst="rect">
            <a:avLst/>
          </a:prstGeom>
          <a:noFill/>
        </p:spPr>
        <p:txBody>
          <a:bodyPr wrap="none" lIns="0" tIns="0" rIns="0" bIns="0">
            <a:no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pPr algn="l"/>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AgriConnect is a digital platform bridging the gap between farmers and buyers for transparent crop marketing.</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How AgriConnect Solves the Problem:</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endParaRPr lang="zh-CN" altLang="en-US" sz="1600" b="1" dirty="0">
              <a:solidFill>
                <a:srgbClr val="FF0000"/>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Direct Connection:</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Online marketplace for farmers to list produce and buyers to place orders, eliminating intermediaries.</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Real-Time Market Data:</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Provides up-to-date crop prices, demand trends, and historical data for informed decision-making.</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Streamlined Logistics:</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Connects farmers with reliable transportation services for efficient crop delivery and reduced </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en-IN" altLang="zh-CN"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post-harvest losses.</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User-Friendly Experience:</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Intuitive interface with multi-language support for easy navigation and communication.</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Secure Transactions:</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Multiple secure payment options reduce risks associated with traditional cash transactions.</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Impact:</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solidFill>
                  <a:srgbClr val="00B050"/>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For Farmers:</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 Direct market access, fair pricing, and reliable logistics lead to increased income and economic stability.</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a:p>
            <a:pPr algn="l"/>
            <a:r>
              <a:rPr lang="zh-CN" altLang="en-US" sz="1600" b="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For Buyers: </a:t>
            </a:r>
            <a:r>
              <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rPr>
              <a:t>Access to diverse, high-quality produce at competitive prices and reduced supply chain complexity.</a:t>
            </a:r>
            <a:endParaRPr lang="zh-CN" altLang="en-US" sz="1600" b="1" dirty="0">
              <a:solidFill>
                <a:schemeClr val="tx1"/>
              </a:solidFill>
              <a:effectLst>
                <a:outerShdw blurRad="38100" dist="19050" dir="2700000" algn="tl" rotWithShape="0">
                  <a:schemeClr val="dk1">
                    <a:alpha val="40000"/>
                  </a:schemeClr>
                </a:outerShdw>
              </a:effectLst>
              <a:latin typeface="Sans Serif Collection" panose="020B0502040504020204" charset="0"/>
              <a:cs typeface="Sans Serif Collection" panose="020B0502040504020204" charset="0"/>
            </a:endParaRPr>
          </a:p>
        </p:txBody>
      </p:sp>
      <p:sp>
        <p:nvSpPr>
          <p:cNvPr id="50" name="gaoding-14"/>
          <p:cNvSpPr txBox="1"/>
          <p:nvPr/>
        </p:nvSpPr>
        <p:spPr>
          <a:xfrm>
            <a:off x="0" y="62230"/>
            <a:ext cx="11456670" cy="1015365"/>
          </a:xfrm>
          <a:prstGeom prst="rect">
            <a:avLst/>
          </a:prstGeom>
          <a:noFill/>
        </p:spPr>
        <p:txBody>
          <a:bodyPr wrap="square" lIns="0" tIns="0" rIns="0" bIns="0">
            <a:sp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pPr algn="l"/>
            <a:r>
              <a:rPr lang="en-IN" altLang="zh-CN" sz="66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cs typeface="Sans Serif Collection" panose="020B0502040504020204" charset="0"/>
              </a:rPr>
              <a:t>Solution</a:t>
            </a:r>
            <a:r>
              <a:rPr lang="zh-CN" altLang="en-US" sz="66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cs typeface="Sans Serif Collection" panose="020B0502040504020204" charset="0"/>
              </a:rPr>
              <a:t> Statement</a:t>
            </a:r>
            <a:endParaRPr lang="zh-CN" altLang="en-US" sz="6600" dirty="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Sans Serif Collection" panose="020B0502040504020204" charset="0"/>
              <a:cs typeface="Sans Serif Collection" panose="020B0502040504020204" charset="0"/>
            </a:endParaRPr>
          </a:p>
        </p:txBody>
      </p:sp>
      <p:sp>
        <p:nvSpPr>
          <p:cNvPr id="13" name="任意多边形: 形状 12"/>
          <p:cNvSpPr/>
          <p:nvPr/>
        </p:nvSpPr>
        <p:spPr>
          <a:xfrm flipH="1">
            <a:off x="0" y="4887934"/>
            <a:ext cx="12192000" cy="1970067"/>
          </a:xfrm>
          <a:custGeom>
            <a:avLst/>
            <a:gdLst>
              <a:gd name="connsiteX0" fmla="*/ 12192000 w 12192000"/>
              <a:gd name="connsiteY0" fmla="*/ 0 h 1970067"/>
              <a:gd name="connsiteX1" fmla="*/ 12121946 w 12192000"/>
              <a:gd name="connsiteY1" fmla="*/ 8188 h 1970067"/>
              <a:gd name="connsiteX2" fmla="*/ 7121986 w 12192000"/>
              <a:gd name="connsiteY2" fmla="*/ 1096319 h 1970067"/>
              <a:gd name="connsiteX3" fmla="*/ 1460870 w 12192000"/>
              <a:gd name="connsiteY3" fmla="*/ 162869 h 1970067"/>
              <a:gd name="connsiteX4" fmla="*/ 39384 w 12192000"/>
              <a:gd name="connsiteY4" fmla="*/ 177454 h 1970067"/>
              <a:gd name="connsiteX5" fmla="*/ 0 w 12192000"/>
              <a:gd name="connsiteY5" fmla="*/ 180279 h 1970067"/>
              <a:gd name="connsiteX6" fmla="*/ 0 w 12192000"/>
              <a:gd name="connsiteY6" fmla="*/ 1970067 h 1970067"/>
              <a:gd name="connsiteX7" fmla="*/ 12192000 w 12192000"/>
              <a:gd name="connsiteY7" fmla="*/ 1970067 h 197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70067">
                <a:moveTo>
                  <a:pt x="12192000" y="0"/>
                </a:moveTo>
                <a:lnTo>
                  <a:pt x="12121946" y="8188"/>
                </a:lnTo>
                <a:cubicBezTo>
                  <a:pt x="10576357" y="230326"/>
                  <a:pt x="8835661" y="1066554"/>
                  <a:pt x="7121986" y="1096319"/>
                </a:cubicBezTo>
                <a:cubicBezTo>
                  <a:pt x="5294067" y="1128069"/>
                  <a:pt x="3243862" y="248594"/>
                  <a:pt x="1460870" y="162869"/>
                </a:cubicBezTo>
                <a:cubicBezTo>
                  <a:pt x="1015122" y="141438"/>
                  <a:pt x="529766" y="150368"/>
                  <a:pt x="39384" y="177454"/>
                </a:cubicBezTo>
                <a:lnTo>
                  <a:pt x="0" y="180279"/>
                </a:lnTo>
                <a:lnTo>
                  <a:pt x="0" y="1970067"/>
                </a:lnTo>
                <a:lnTo>
                  <a:pt x="12192000" y="1970067"/>
                </a:ln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1" y="1905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980430" y="2240915"/>
            <a:ext cx="5379085" cy="941070"/>
          </a:xfrm>
          <a:prstGeom prst="rect">
            <a:avLst/>
          </a:prstGeom>
          <a:noFill/>
        </p:spPr>
        <p:txBody>
          <a:bodyPr wrap="square" lIns="0" tIns="0" rIns="0" bIns="0">
            <a:noAutofit/>
          </a:bodyPr>
          <a:lstStyle>
            <a:defPPr>
              <a:defRPr lang="en-US"/>
            </a:defPPr>
            <a:lvl1pPr algn="ctr">
              <a:defRPr sz="540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mj-lt"/>
                <a:ea typeface="+mj-ea"/>
                <a:cs typeface="OPPOSans R" panose="00020600040101010101" pitchFamily="18" charset="-122"/>
              </a:defRPr>
            </a:lvl1pPr>
          </a:lstStyle>
          <a:p>
            <a:pPr algn="l"/>
            <a:r>
              <a:rPr lang="en-US" altLang="zh-CN" dirty="0">
                <a:latin typeface="Sans Serif Collection" panose="020B0502040504020204" charset="0"/>
                <a:cs typeface="Sans Serif Collection" panose="020B0502040504020204" charset="0"/>
              </a:rPr>
              <a:t>Key Features</a:t>
            </a:r>
            <a:endParaRPr lang="en-US" altLang="zh-CN" dirty="0">
              <a:latin typeface="Sans Serif Collection" panose="020B0502040504020204" charset="0"/>
              <a:cs typeface="Sans Serif Collection" panose="020B0502040504020204" charset="0"/>
            </a:endParaRPr>
          </a:p>
        </p:txBody>
      </p:sp>
      <p:sp>
        <p:nvSpPr>
          <p:cNvPr id="6" name="任意多边形: 形状 5"/>
          <p:cNvSpPr/>
          <p:nvPr/>
        </p:nvSpPr>
        <p:spPr>
          <a:xfrm flipH="1">
            <a:off x="0" y="5147668"/>
            <a:ext cx="12192000" cy="1710333"/>
          </a:xfrm>
          <a:custGeom>
            <a:avLst/>
            <a:gdLst>
              <a:gd name="connsiteX0" fmla="*/ 3370191 w 12192000"/>
              <a:gd name="connsiteY0" fmla="*/ 1048 h 1710333"/>
              <a:gd name="connsiteX1" fmla="*/ 111796 w 12192000"/>
              <a:gd name="connsiteY1" fmla="*/ 270152 h 1710333"/>
              <a:gd name="connsiteX2" fmla="*/ 0 w 12192000"/>
              <a:gd name="connsiteY2" fmla="*/ 284774 h 1710333"/>
              <a:gd name="connsiteX3" fmla="*/ 0 w 12192000"/>
              <a:gd name="connsiteY3" fmla="*/ 1710333 h 1710333"/>
              <a:gd name="connsiteX4" fmla="*/ 12192000 w 12192000"/>
              <a:gd name="connsiteY4" fmla="*/ 1710333 h 1710333"/>
              <a:gd name="connsiteX5" fmla="*/ 12192000 w 12192000"/>
              <a:gd name="connsiteY5" fmla="*/ 570936 h 1710333"/>
              <a:gd name="connsiteX6" fmla="*/ 12034664 w 12192000"/>
              <a:gd name="connsiteY6" fmla="*/ 613494 h 1710333"/>
              <a:gd name="connsiteX7" fmla="*/ 9917386 w 12192000"/>
              <a:gd name="connsiteY7" fmla="*/ 945399 h 1710333"/>
              <a:gd name="connsiteX8" fmla="*/ 4085172 w 12192000"/>
              <a:gd name="connsiteY8" fmla="*/ 11949 h 1710333"/>
              <a:gd name="connsiteX9" fmla="*/ 3370191 w 12192000"/>
              <a:gd name="connsiteY9" fmla="*/ 1048 h 171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710333">
                <a:moveTo>
                  <a:pt x="3370191" y="1048"/>
                </a:moveTo>
                <a:cubicBezTo>
                  <a:pt x="2265174" y="14275"/>
                  <a:pt x="1043763" y="150313"/>
                  <a:pt x="111796" y="270152"/>
                </a:cubicBezTo>
                <a:lnTo>
                  <a:pt x="0" y="284774"/>
                </a:lnTo>
                <a:lnTo>
                  <a:pt x="0" y="1710333"/>
                </a:lnTo>
                <a:lnTo>
                  <a:pt x="12192000" y="1710333"/>
                </a:lnTo>
                <a:lnTo>
                  <a:pt x="12192000" y="570936"/>
                </a:lnTo>
                <a:lnTo>
                  <a:pt x="12034664" y="613494"/>
                </a:lnTo>
                <a:cubicBezTo>
                  <a:pt x="11334214" y="792553"/>
                  <a:pt x="10623573" y="933493"/>
                  <a:pt x="9917386" y="945399"/>
                </a:cubicBezTo>
                <a:cubicBezTo>
                  <a:pt x="8034221" y="977149"/>
                  <a:pt x="5922052" y="97674"/>
                  <a:pt x="4085172" y="11949"/>
                </a:cubicBezTo>
                <a:cubicBezTo>
                  <a:pt x="3855562" y="1234"/>
                  <a:pt x="3615751" y="-1892"/>
                  <a:pt x="3370191" y="104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nvSpPr>
        <p:spPr>
          <a:xfrm flipH="1">
            <a:off x="2026095" y="5567576"/>
            <a:ext cx="7132600" cy="1290425"/>
          </a:xfrm>
          <a:custGeom>
            <a:avLst/>
            <a:gdLst>
              <a:gd name="connsiteX0" fmla="*/ 144526 w 7132600"/>
              <a:gd name="connsiteY0" fmla="*/ 431645 h 1290425"/>
              <a:gd name="connsiteX1" fmla="*/ 275211 w 7132600"/>
              <a:gd name="connsiteY1" fmla="*/ 446466 h 1290425"/>
              <a:gd name="connsiteX2" fmla="*/ 304493 w 7132600"/>
              <a:gd name="connsiteY2" fmla="*/ 443256 h 1290425"/>
              <a:gd name="connsiteX3" fmla="*/ 250914 w 7132600"/>
              <a:gd name="connsiteY3" fmla="*/ 433793 h 1290425"/>
              <a:gd name="connsiteX4" fmla="*/ 144526 w 7132600"/>
              <a:gd name="connsiteY4" fmla="*/ 431645 h 1290425"/>
              <a:gd name="connsiteX5" fmla="*/ 4889938 w 7132600"/>
              <a:gd name="connsiteY5" fmla="*/ 1048 h 1290425"/>
              <a:gd name="connsiteX6" fmla="*/ 415856 w 7132600"/>
              <a:gd name="connsiteY6" fmla="*/ 431049 h 1290425"/>
              <a:gd name="connsiteX7" fmla="*/ 304493 w 7132600"/>
              <a:gd name="connsiteY7" fmla="*/ 443256 h 1290425"/>
              <a:gd name="connsiteX8" fmla="*/ 306276 w 7132600"/>
              <a:gd name="connsiteY8" fmla="*/ 443571 h 1290425"/>
              <a:gd name="connsiteX9" fmla="*/ 430473 w 7132600"/>
              <a:gd name="connsiteY9" fmla="*/ 640599 h 1290425"/>
              <a:gd name="connsiteX10" fmla="*/ 58810 w 7132600"/>
              <a:gd name="connsiteY10" fmla="*/ 1208594 h 1290425"/>
              <a:gd name="connsiteX11" fmla="*/ 0 w 7132600"/>
              <a:gd name="connsiteY11" fmla="*/ 1290425 h 1290425"/>
              <a:gd name="connsiteX12" fmla="*/ 7132600 w 7132600"/>
              <a:gd name="connsiteY12" fmla="*/ 1290425 h 1290425"/>
              <a:gd name="connsiteX13" fmla="*/ 7132600 w 7132600"/>
              <a:gd name="connsiteY13" fmla="*/ 220039 h 1290425"/>
              <a:gd name="connsiteX14" fmla="*/ 7026315 w 7132600"/>
              <a:gd name="connsiteY14" fmla="*/ 198431 h 1290425"/>
              <a:gd name="connsiteX15" fmla="*/ 5604918 w 7132600"/>
              <a:gd name="connsiteY15" fmla="*/ 11949 h 1290425"/>
              <a:gd name="connsiteX16" fmla="*/ 4889938 w 7132600"/>
              <a:gd name="connsiteY16" fmla="*/ 1048 h 129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32600" h="1290425">
                <a:moveTo>
                  <a:pt x="144526" y="431645"/>
                </a:moveTo>
                <a:cubicBezTo>
                  <a:pt x="33947" y="439111"/>
                  <a:pt x="-5522" y="473165"/>
                  <a:pt x="275211" y="446466"/>
                </a:cubicBezTo>
                <a:lnTo>
                  <a:pt x="304493" y="443256"/>
                </a:lnTo>
                <a:lnTo>
                  <a:pt x="250914" y="433793"/>
                </a:lnTo>
                <a:cubicBezTo>
                  <a:pt x="213520" y="429549"/>
                  <a:pt x="176121" y="429512"/>
                  <a:pt x="144526" y="431645"/>
                </a:cubicBezTo>
                <a:close/>
                <a:moveTo>
                  <a:pt x="4889938" y="1048"/>
                </a:moveTo>
                <a:cubicBezTo>
                  <a:pt x="3171023" y="21623"/>
                  <a:pt x="1170463" y="339371"/>
                  <a:pt x="415856" y="431049"/>
                </a:cubicBezTo>
                <a:lnTo>
                  <a:pt x="304493" y="443256"/>
                </a:lnTo>
                <a:lnTo>
                  <a:pt x="306276" y="443571"/>
                </a:lnTo>
                <a:cubicBezTo>
                  <a:pt x="396119" y="465974"/>
                  <a:pt x="467777" y="521041"/>
                  <a:pt x="430473" y="640599"/>
                </a:cubicBezTo>
                <a:cubicBezTo>
                  <a:pt x="393170" y="760158"/>
                  <a:pt x="235008" y="967463"/>
                  <a:pt x="58810" y="1208594"/>
                </a:cubicBezTo>
                <a:lnTo>
                  <a:pt x="0" y="1290425"/>
                </a:lnTo>
                <a:lnTo>
                  <a:pt x="7132600" y="1290425"/>
                </a:lnTo>
                <a:lnTo>
                  <a:pt x="7132600" y="220039"/>
                </a:lnTo>
                <a:lnTo>
                  <a:pt x="7026315" y="198431"/>
                </a:lnTo>
                <a:cubicBezTo>
                  <a:pt x="6540564" y="104421"/>
                  <a:pt x="6064138" y="33380"/>
                  <a:pt x="5604918" y="11949"/>
                </a:cubicBezTo>
                <a:cubicBezTo>
                  <a:pt x="5375308" y="1234"/>
                  <a:pt x="5135497" y="-1892"/>
                  <a:pt x="4889938" y="104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flipH="1">
            <a:off x="0" y="4887934"/>
            <a:ext cx="12192000" cy="1970067"/>
          </a:xfrm>
          <a:custGeom>
            <a:avLst/>
            <a:gdLst>
              <a:gd name="connsiteX0" fmla="*/ 12192000 w 12192000"/>
              <a:gd name="connsiteY0" fmla="*/ 0 h 1970067"/>
              <a:gd name="connsiteX1" fmla="*/ 12121946 w 12192000"/>
              <a:gd name="connsiteY1" fmla="*/ 8188 h 1970067"/>
              <a:gd name="connsiteX2" fmla="*/ 7121986 w 12192000"/>
              <a:gd name="connsiteY2" fmla="*/ 1096319 h 1970067"/>
              <a:gd name="connsiteX3" fmla="*/ 1460870 w 12192000"/>
              <a:gd name="connsiteY3" fmla="*/ 162869 h 1970067"/>
              <a:gd name="connsiteX4" fmla="*/ 39384 w 12192000"/>
              <a:gd name="connsiteY4" fmla="*/ 177454 h 1970067"/>
              <a:gd name="connsiteX5" fmla="*/ 0 w 12192000"/>
              <a:gd name="connsiteY5" fmla="*/ 180279 h 1970067"/>
              <a:gd name="connsiteX6" fmla="*/ 0 w 12192000"/>
              <a:gd name="connsiteY6" fmla="*/ 1970067 h 1970067"/>
              <a:gd name="connsiteX7" fmla="*/ 12192000 w 12192000"/>
              <a:gd name="connsiteY7" fmla="*/ 1970067 h 197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70067">
                <a:moveTo>
                  <a:pt x="12192000" y="0"/>
                </a:moveTo>
                <a:lnTo>
                  <a:pt x="12121946" y="8188"/>
                </a:lnTo>
                <a:cubicBezTo>
                  <a:pt x="10576357" y="230326"/>
                  <a:pt x="8835661" y="1066554"/>
                  <a:pt x="7121986" y="1096319"/>
                </a:cubicBezTo>
                <a:cubicBezTo>
                  <a:pt x="5294067" y="1128069"/>
                  <a:pt x="3243862" y="248594"/>
                  <a:pt x="1460870" y="162869"/>
                </a:cubicBezTo>
                <a:cubicBezTo>
                  <a:pt x="1015122" y="141438"/>
                  <a:pt x="529766" y="150368"/>
                  <a:pt x="39384" y="177454"/>
                </a:cubicBezTo>
                <a:lnTo>
                  <a:pt x="0" y="180279"/>
                </a:lnTo>
                <a:lnTo>
                  <a:pt x="0" y="1970067"/>
                </a:lnTo>
                <a:lnTo>
                  <a:pt x="12192000" y="1970067"/>
                </a:ln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5979795" y="3442970"/>
            <a:ext cx="5379085" cy="2582545"/>
          </a:xfrm>
          <a:prstGeom prst="rect">
            <a:avLst/>
          </a:prstGeom>
          <a:noFill/>
        </p:spPr>
        <p:txBody>
          <a:bodyPr wrap="square" lIns="0" tIns="0" rIns="0" bIns="0">
            <a:noAutofit/>
          </a:bodyPr>
          <a:lstStyle/>
          <a:p>
            <a:r>
              <a:rPr lang="en-US" altLang="zh-CN" b="1" dirty="0">
                <a:solidFill>
                  <a:schemeClr val="tx1">
                    <a:lumMod val="75000"/>
                    <a:lumOff val="25000"/>
                  </a:schemeClr>
                </a:solidFill>
                <a:effectLst/>
                <a:latin typeface="Sans Serif Collection" panose="020B0502040504020204" charset="0"/>
                <a:cs typeface="Sans Serif Collection" panose="020B0502040504020204" charset="0"/>
              </a:rPr>
              <a:t>The crop marketing app connects farmers and buyers through personalized profiles, allowing farmers to list their crops and buyers to easily search and filter listings. It features secure payments, real-time notifications, and in-app messaging for seamless communication, while a rating system builds trust within the community.</a:t>
            </a:r>
            <a:endParaRPr lang="en-US" altLang="zh-CN"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14" name="文本框 13"/>
          <p:cNvSpPr txBox="1"/>
          <p:nvPr/>
        </p:nvSpPr>
        <p:spPr>
          <a:xfrm>
            <a:off x="1049908" y="1271503"/>
            <a:ext cx="4372993" cy="4416594"/>
          </a:xfrm>
          <a:prstGeom prst="rect">
            <a:avLst/>
          </a:prstGeom>
          <a:noFill/>
        </p:spPr>
        <p:txBody>
          <a:bodyPr wrap="none" lIns="0" tIns="0" rIns="0" bIns="0">
            <a:spAutoFit/>
          </a:bodyPr>
          <a:lstStyle>
            <a:defPPr>
              <a:defRPr lang="en-US"/>
            </a:defPPr>
            <a:lvl1pPr algn="ctr">
              <a:defRPr sz="540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mj-lt"/>
                <a:ea typeface="+mj-ea"/>
                <a:cs typeface="OPPOSans R" panose="00020600040101010101" pitchFamily="18" charset="-122"/>
              </a:defRPr>
            </a:lvl1pPr>
          </a:lstStyle>
          <a:p>
            <a:r>
              <a:rPr lang="en-US" altLang="zh-CN" sz="28700" dirty="0">
                <a:blipFill>
                  <a:blip r:embed="rId3"/>
                  <a:stretch>
                    <a:fillRect/>
                  </a:stretch>
                </a:blipFill>
                <a:effectLst/>
              </a:rPr>
              <a:t>01</a:t>
            </a:r>
            <a:endParaRPr lang="en-US" altLang="zh-CN" sz="28700" dirty="0">
              <a:blipFill>
                <a:blip r:embed="rId3"/>
                <a:stretch>
                  <a:fillRect/>
                </a:stretch>
              </a:blipFill>
              <a:effectLst/>
            </a:endParaRPr>
          </a:p>
        </p:txBody>
      </p:sp>
      <p:grpSp>
        <p:nvGrpSpPr>
          <p:cNvPr id="21" name="组合 20"/>
          <p:cNvGrpSpPr/>
          <p:nvPr/>
        </p:nvGrpSpPr>
        <p:grpSpPr>
          <a:xfrm>
            <a:off x="11122818" y="950868"/>
            <a:ext cx="396081" cy="77090"/>
            <a:chOff x="10927556" y="913606"/>
            <a:chExt cx="591344" cy="115094"/>
          </a:xfrm>
        </p:grpSpPr>
        <p:sp>
          <p:nvSpPr>
            <p:cNvPr id="22" name="椭圆 21"/>
            <p:cNvSpPr/>
            <p:nvPr/>
          </p:nvSpPr>
          <p:spPr>
            <a:xfrm>
              <a:off x="1092755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p:cNvSpPr/>
            <p:nvPr/>
          </p:nvSpPr>
          <p:spPr>
            <a:xfrm>
              <a:off x="11165681" y="913606"/>
              <a:ext cx="115094" cy="115094"/>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p:nvSpPr>
          <p:spPr>
            <a:xfrm>
              <a:off x="1140380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Picture 28-mask"/>
          <p:cNvSpPr/>
          <p:nvPr/>
        </p:nvSpPr>
        <p:spPr>
          <a:xfrm>
            <a:off x="5979888" y="3233814"/>
            <a:ext cx="1227073" cy="110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7" name="图片 16" descr="red strawberry fruit on green leav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6394" b="30824"/>
          <a:stretch>
            <a:fillRect/>
          </a:stretch>
        </p:blipFill>
        <p:spPr bwMode="auto">
          <a:xfrm>
            <a:off x="9712960" y="3326765"/>
            <a:ext cx="1938020" cy="1350010"/>
          </a:xfrm>
          <a:prstGeom prst="roundRect">
            <a:avLst/>
          </a:prstGeom>
          <a:noFill/>
          <a:extLst>
            <a:ext uri="{909E8E84-426E-40DD-AFC4-6F175D3DCCD1}">
              <a14:hiddenFill xmlns:a14="http://schemas.microsoft.com/office/drawing/2010/main">
                <a:solidFill>
                  <a:srgbClr val="FFFFFF"/>
                </a:solidFill>
              </a14:hiddenFill>
            </a:ext>
          </a:extLst>
        </p:spPr>
      </p:pic>
      <p:pic>
        <p:nvPicPr>
          <p:cNvPr id="16" name="图片 15" descr="selective focus photography of tomatoes"/>
          <p:cNvPicPr>
            <a:picLocks noChangeAspect="1" noChangeArrowheads="1"/>
          </p:cNvPicPr>
          <p:nvPr/>
        </p:nvPicPr>
        <p:blipFill>
          <a:blip r:embed="rId4" cstate="print">
            <a:extLst>
              <a:ext uri="{28A0092B-C50C-407E-A947-70E740481C1C}">
                <a14:useLocalDpi xmlns:a14="http://schemas.microsoft.com/office/drawing/2010/main" val="0"/>
              </a:ext>
            </a:extLst>
          </a:blip>
          <a:srcRect l="3011" t="40136" r="3003" b="19727"/>
          <a:stretch>
            <a:fillRect/>
          </a:stretch>
        </p:blipFill>
        <p:spPr bwMode="auto">
          <a:xfrm>
            <a:off x="9702800" y="1749425"/>
            <a:ext cx="1947545" cy="1248410"/>
          </a:xfrm>
          <a:prstGeom prst="round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60400" y="628650"/>
            <a:ext cx="2797175" cy="36893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dirty="0">
                <a:solidFill>
                  <a:schemeClr val="accent1"/>
                </a:solidFill>
                <a:latin typeface="Sans Serif Collection" panose="020B0502040504020204" charset="0"/>
                <a:cs typeface="Sans Serif Collection" panose="020B0502040504020204" charset="0"/>
              </a:rPr>
              <a:t>Key Features</a:t>
            </a:r>
            <a:r>
              <a:rPr lang="en-IN" altLang="en-US" sz="2400" dirty="0">
                <a:solidFill>
                  <a:schemeClr val="accent1"/>
                </a:solidFill>
                <a:latin typeface="Sans Serif Collection" panose="020B0502040504020204" charset="0"/>
                <a:cs typeface="Sans Serif Collection" panose="020B0502040504020204" charset="0"/>
              </a:rPr>
              <a:t>:-</a:t>
            </a:r>
            <a:endParaRPr lang="en-IN" altLang="en-US" sz="2400" dirty="0">
              <a:solidFill>
                <a:schemeClr val="accent1"/>
              </a:solidFill>
              <a:latin typeface="Sans Serif Collection" panose="020B0502040504020204" charset="0"/>
              <a:cs typeface="Sans Serif Collection" panose="020B0502040504020204" charset="0"/>
            </a:endParaRPr>
          </a:p>
        </p:txBody>
      </p:sp>
      <p:sp>
        <p:nvSpPr>
          <p:cNvPr id="3" name="íšḻïḑe"/>
          <p:cNvSpPr/>
          <p:nvPr/>
        </p:nvSpPr>
        <p:spPr>
          <a:xfrm>
            <a:off x="4263390" y="1749425"/>
            <a:ext cx="5380355" cy="1316990"/>
          </a:xfrm>
          <a:prstGeom prst="roundRect">
            <a:avLst/>
          </a:prstGeom>
          <a:solidFill>
            <a:schemeClr val="bg1"/>
          </a:solidFill>
          <a:ln w="12700" cap="flat">
            <a:solidFill>
              <a:schemeClr val="accent1"/>
            </a:solidFill>
            <a:prstDash val="solid"/>
            <a:miter/>
          </a:ln>
          <a:effectLst/>
        </p:spPr>
        <p:txBody>
          <a:bodyPr wrap="none" rtlCol="0" anchor="ctr"/>
          <a:lstStyle/>
          <a:p>
            <a:pPr algn="ctr"/>
            <a:endParaRPr lang="en-US" altLang="zh-CN" sz="1400" dirty="0">
              <a:solidFill>
                <a:srgbClr val="FFFFFF"/>
              </a:solidFill>
              <a:cs typeface="+mn-ea"/>
              <a:sym typeface="+mn-lt"/>
            </a:endParaRPr>
          </a:p>
        </p:txBody>
      </p:sp>
      <p:sp>
        <p:nvSpPr>
          <p:cNvPr id="6" name="文本框 5"/>
          <p:cNvSpPr txBox="1"/>
          <p:nvPr/>
        </p:nvSpPr>
        <p:spPr>
          <a:xfrm>
            <a:off x="4440555" y="1790065"/>
            <a:ext cx="5020945" cy="1266825"/>
          </a:xfrm>
          <a:prstGeom prst="rect">
            <a:avLst/>
          </a:prstGeom>
          <a:noFill/>
          <a:effectLst/>
        </p:spPr>
        <p:txBody>
          <a:bodyPr wrap="square" lIns="0" tIns="0" rIns="0" bIns="0" rtlCol="0" anchor="t">
            <a:noAutofit/>
          </a:bodyPr>
          <a:lstStyle/>
          <a:p>
            <a:pPr>
              <a:lnSpc>
                <a:spcPct val="120000"/>
              </a:lnSpc>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The crop marketing app provides user profiles for farmers to showcase their crops and allows buyers to browse and purchase directly, enhancing personalization. Farmers can list details such as crop type, quantity, price, and images, while buyers can filter and search for specific products.</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9" name="íšḻïḑe"/>
          <p:cNvSpPr/>
          <p:nvPr/>
        </p:nvSpPr>
        <p:spPr>
          <a:xfrm>
            <a:off x="4264025" y="3326765"/>
            <a:ext cx="5379720" cy="1350010"/>
          </a:xfrm>
          <a:prstGeom prst="roundRect">
            <a:avLst/>
          </a:prstGeom>
          <a:solidFill>
            <a:schemeClr val="accent1"/>
          </a:solidFill>
          <a:ln w="12700" cap="flat">
            <a:noFill/>
            <a:prstDash val="solid"/>
            <a:miter/>
          </a:ln>
          <a:effectLst/>
        </p:spPr>
        <p:txBody>
          <a:bodyPr wrap="none" rtlCol="0" anchor="ctr"/>
          <a:lstStyle/>
          <a:p>
            <a:pPr algn="ctr"/>
            <a:endParaRPr lang="en-US" altLang="zh-CN" sz="1400" dirty="0">
              <a:solidFill>
                <a:srgbClr val="FFFFFF"/>
              </a:solidFill>
              <a:cs typeface="+mn-ea"/>
              <a:sym typeface="+mn-lt"/>
            </a:endParaRPr>
          </a:p>
        </p:txBody>
      </p:sp>
      <p:sp>
        <p:nvSpPr>
          <p:cNvPr id="11" name="文本框 10"/>
          <p:cNvSpPr txBox="1"/>
          <p:nvPr/>
        </p:nvSpPr>
        <p:spPr>
          <a:xfrm>
            <a:off x="4440555" y="3409315"/>
            <a:ext cx="5016500" cy="1174115"/>
          </a:xfrm>
          <a:prstGeom prst="rect">
            <a:avLst/>
          </a:prstGeom>
          <a:noFill/>
          <a:effectLst/>
        </p:spPr>
        <p:txBody>
          <a:bodyPr wrap="square" lIns="0" tIns="0" rIns="0" bIns="0" rtlCol="0" anchor="t">
            <a:noAutofit/>
          </a:bodyPr>
          <a:lstStyle/>
          <a:p>
            <a:pPr>
              <a:lnSpc>
                <a:spcPct val="120000"/>
              </a:lnSpc>
            </a:pPr>
            <a:r>
              <a:rPr lang="en-US" altLang="zh-CN" sz="1400" b="1" dirty="0">
                <a:solidFill>
                  <a:schemeClr val="bg1"/>
                </a:solidFill>
                <a:effectLst/>
                <a:latin typeface="Sans Serif Collection" panose="020B0502040504020204" charset="0"/>
                <a:cs typeface="Sans Serif Collection" panose="020B0502040504020204" charset="0"/>
              </a:rPr>
              <a:t>The app features a user-friendly marketplace interface for comparing crop listings, with options to sort by price, location, and type. Secure payment methods and integrated maps simplify transactions and logistics for fresh produce pickup or delivery.</a:t>
            </a:r>
            <a:endParaRPr lang="en-US" altLang="zh-CN" sz="1400" b="1" dirty="0">
              <a:solidFill>
                <a:schemeClr val="bg1"/>
              </a:solidFill>
              <a:effectLst/>
              <a:latin typeface="Sans Serif Collection" panose="020B0502040504020204" charset="0"/>
              <a:cs typeface="Sans Serif Collection" panose="020B0502040504020204" charset="0"/>
            </a:endParaRPr>
          </a:p>
        </p:txBody>
      </p:sp>
      <p:sp>
        <p:nvSpPr>
          <p:cNvPr id="13" name="íšḻïḑe"/>
          <p:cNvSpPr/>
          <p:nvPr/>
        </p:nvSpPr>
        <p:spPr>
          <a:xfrm>
            <a:off x="4274820" y="4801235"/>
            <a:ext cx="5368925" cy="1519555"/>
          </a:xfrm>
          <a:prstGeom prst="roundRect">
            <a:avLst/>
          </a:prstGeom>
          <a:solidFill>
            <a:schemeClr val="bg1"/>
          </a:solidFill>
          <a:ln w="12700" cap="flat">
            <a:solidFill>
              <a:schemeClr val="accent1"/>
            </a:solidFill>
            <a:prstDash val="solid"/>
            <a:miter/>
          </a:ln>
          <a:effectLst/>
        </p:spPr>
        <p:txBody>
          <a:bodyPr wrap="none" rtlCol="0" anchor="ctr"/>
          <a:lstStyle/>
          <a:p>
            <a:pPr algn="ctr"/>
            <a:endParaRPr lang="en-US" altLang="zh-CN" sz="1400" dirty="0">
              <a:solidFill>
                <a:srgbClr val="FFFFFF"/>
              </a:solidFill>
              <a:cs typeface="+mn-ea"/>
              <a:sym typeface="+mn-lt"/>
            </a:endParaRPr>
          </a:p>
        </p:txBody>
      </p:sp>
      <p:sp>
        <p:nvSpPr>
          <p:cNvPr id="15" name="文本框 14"/>
          <p:cNvSpPr txBox="1"/>
          <p:nvPr/>
        </p:nvSpPr>
        <p:spPr>
          <a:xfrm>
            <a:off x="4440555" y="4926965"/>
            <a:ext cx="5020310" cy="1437005"/>
          </a:xfrm>
          <a:prstGeom prst="rect">
            <a:avLst/>
          </a:prstGeom>
          <a:noFill/>
          <a:effectLst/>
        </p:spPr>
        <p:txBody>
          <a:bodyPr wrap="square" lIns="0" tIns="0" rIns="0" bIns="0" rtlCol="0" anchor="t">
            <a:noAutofit/>
          </a:bodyPr>
          <a:lstStyle/>
          <a:p>
            <a:pPr>
              <a:lnSpc>
                <a:spcPct val="120000"/>
              </a:lnSpc>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Users receive real-time notifications about new listings, price changes, and order statuses. An in-app messaging system facilitates direct communication between farmers and buyers, while a rating and review system fosters trust and reliability within the community.</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nSpc>
                <a:spcPct val="120000"/>
              </a:lnSpc>
            </a:pP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nSpc>
                <a:spcPct val="120000"/>
              </a:lnSpc>
            </a:pP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nSpc>
                <a:spcPct val="120000"/>
              </a:lnSpc>
            </a:pP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nSpc>
                <a:spcPct val="120000"/>
              </a:lnSpc>
            </a:pP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nSpc>
                <a:spcPct val="120000"/>
              </a:lnSpc>
            </a:pP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a:p>
            <a:pPr>
              <a:lnSpc>
                <a:spcPct val="120000"/>
              </a:lnSpc>
            </a:pP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pic>
        <p:nvPicPr>
          <p:cNvPr id="18" name="图片 17" descr="purple eggplant"/>
          <p:cNvPicPr>
            <a:picLocks noChangeAspect="1" noChangeArrowheads="1"/>
          </p:cNvPicPr>
          <p:nvPr/>
        </p:nvPicPr>
        <p:blipFill>
          <a:blip r:embed="rId5" cstate="print">
            <a:extLst>
              <a:ext uri="{28A0092B-C50C-407E-A947-70E740481C1C}">
                <a14:useLocalDpi xmlns:a14="http://schemas.microsoft.com/office/drawing/2010/main" val="0"/>
              </a:ext>
            </a:extLst>
          </a:blip>
          <a:srcRect l="5692" t="42806" r="5236" b="14388"/>
          <a:stretch>
            <a:fillRect/>
          </a:stretch>
        </p:blipFill>
        <p:spPr bwMode="auto">
          <a:xfrm>
            <a:off x="9702165" y="4960620"/>
            <a:ext cx="1964055" cy="1258570"/>
          </a:xfrm>
          <a:prstGeom prst="roundRect">
            <a:avLst/>
          </a:prstGeom>
          <a:noFill/>
          <a:extLst>
            <a:ext uri="{909E8E84-426E-40DD-AFC4-6F175D3DCCD1}">
              <a14:hiddenFill xmlns:a14="http://schemas.microsoft.com/office/drawing/2010/main">
                <a:solidFill>
                  <a:srgbClr val="FFFFFF"/>
                </a:solidFill>
              </a14:hiddenFill>
            </a:ext>
          </a:extLst>
        </p:spPr>
      </p:pic>
      <p:pic>
        <p:nvPicPr>
          <p:cNvPr id="36" name="图片 35"/>
          <p:cNvPicPr/>
          <p:nvPr/>
        </p:nvPicPr>
        <p:blipFill>
          <a:blip r:embed="rId6">
            <a:extLst>
              <a:ext uri="{28A0092B-C50C-407E-A947-70E740481C1C}">
                <a14:useLocalDpi xmlns:a14="http://schemas.microsoft.com/office/drawing/2010/main" val="0"/>
              </a:ext>
            </a:extLst>
          </a:blip>
          <a:srcRect l="36354"/>
          <a:stretch>
            <a:fillRect/>
          </a:stretch>
        </p:blipFill>
        <p:spPr>
          <a:xfrm>
            <a:off x="1" y="1173718"/>
            <a:ext cx="5424033" cy="5684282"/>
          </a:xfrm>
          <a:custGeom>
            <a:avLst/>
            <a:gdLst>
              <a:gd name="connsiteX0" fmla="*/ 0 w 5424033"/>
              <a:gd name="connsiteY0" fmla="*/ 0 h 5684282"/>
              <a:gd name="connsiteX1" fmla="*/ 5424033 w 5424033"/>
              <a:gd name="connsiteY1" fmla="*/ 0 h 5684282"/>
              <a:gd name="connsiteX2" fmla="*/ 5424033 w 5424033"/>
              <a:gd name="connsiteY2" fmla="*/ 5684282 h 5684282"/>
              <a:gd name="connsiteX3" fmla="*/ 0 w 5424033"/>
              <a:gd name="connsiteY3" fmla="*/ 5684282 h 5684282"/>
            </a:gdLst>
            <a:ahLst/>
            <a:cxnLst>
              <a:cxn ang="0">
                <a:pos x="connsiteX0" y="connsiteY0"/>
              </a:cxn>
              <a:cxn ang="0">
                <a:pos x="connsiteX1" y="connsiteY1"/>
              </a:cxn>
              <a:cxn ang="0">
                <a:pos x="connsiteX2" y="connsiteY2"/>
              </a:cxn>
              <a:cxn ang="0">
                <a:pos x="connsiteX3" y="connsiteY3"/>
              </a:cxn>
            </a:cxnLst>
            <a:rect l="l" t="t" r="r" b="b"/>
            <a:pathLst>
              <a:path w="5424033" h="5684282">
                <a:moveTo>
                  <a:pt x="0" y="0"/>
                </a:moveTo>
                <a:lnTo>
                  <a:pt x="5424033" y="0"/>
                </a:lnTo>
                <a:lnTo>
                  <a:pt x="5424033" y="5684282"/>
                </a:lnTo>
                <a:lnTo>
                  <a:pt x="0" y="5684282"/>
                </a:lnTo>
                <a:close/>
              </a:path>
            </a:pathLst>
          </a:custGeom>
          <a:effectLst>
            <a:outerShdw blurRad="304800" dist="393700" algn="l" rotWithShape="0">
              <a:schemeClr val="accent1">
                <a:lumMod val="50000"/>
                <a:alpha val="14000"/>
              </a:scheme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60400" y="628490"/>
            <a:ext cx="4000036" cy="49212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accent1"/>
                </a:solidFill>
                <a:latin typeface="Sans Serif Collection" panose="020B0502040504020204" charset="0"/>
                <a:cs typeface="Sans Serif Collection" panose="020B0502040504020204" charset="0"/>
              </a:rPr>
              <a:t>Key Features</a:t>
            </a:r>
            <a:endParaRPr lang="en-US" altLang="zh-CN" sz="3200" dirty="0">
              <a:solidFill>
                <a:schemeClr val="accent1"/>
              </a:solidFill>
              <a:latin typeface="Sans Serif Collection" panose="020B0502040504020204" charset="0"/>
              <a:cs typeface="Sans Serif Collection" panose="020B0502040504020204" charset="0"/>
            </a:endParaRPr>
          </a:p>
        </p:txBody>
      </p:sp>
      <p:grpSp>
        <p:nvGrpSpPr>
          <p:cNvPr id="2" name="组合 1"/>
          <p:cNvGrpSpPr/>
          <p:nvPr/>
        </p:nvGrpSpPr>
        <p:grpSpPr>
          <a:xfrm>
            <a:off x="11122818" y="836166"/>
            <a:ext cx="396081" cy="77090"/>
            <a:chOff x="10927556" y="913606"/>
            <a:chExt cx="591344" cy="115094"/>
          </a:xfrm>
        </p:grpSpPr>
        <p:sp>
          <p:nvSpPr>
            <p:cNvPr id="3" name="椭圆 2"/>
            <p:cNvSpPr/>
            <p:nvPr/>
          </p:nvSpPr>
          <p:spPr>
            <a:xfrm>
              <a:off x="1092755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椭圆 4"/>
            <p:cNvSpPr/>
            <p:nvPr/>
          </p:nvSpPr>
          <p:spPr>
            <a:xfrm>
              <a:off x="11165681" y="913606"/>
              <a:ext cx="115094" cy="115094"/>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p:cNvSpPr/>
            <p:nvPr/>
          </p:nvSpPr>
          <p:spPr>
            <a:xfrm>
              <a:off x="1140380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7" name="矩形 16"/>
          <p:cNvSpPr/>
          <p:nvPr/>
        </p:nvSpPr>
        <p:spPr>
          <a:xfrm>
            <a:off x="0" y="6745616"/>
            <a:ext cx="12192000" cy="112383"/>
          </a:xfrm>
          <a:prstGeom prst="rect">
            <a:avLst/>
          </a:prstGeom>
          <a:gradFill flip="none" rotWithShape="1">
            <a:gsLst>
              <a:gs pos="0">
                <a:schemeClr val="accent1">
                  <a:lumMod val="80000"/>
                  <a:lumOff val="20000"/>
                </a:schemeClr>
              </a:gs>
              <a:gs pos="100000">
                <a:schemeClr val="accent1">
                  <a:lumMod val="75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711826" y="3217737"/>
            <a:ext cx="4035576"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580623" y="315920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22" name="任意多边形: 形状 21"/>
          <p:cNvSpPr/>
          <p:nvPr/>
        </p:nvSpPr>
        <p:spPr>
          <a:xfrm flipV="1">
            <a:off x="711826" y="5386615"/>
            <a:ext cx="4035576"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p:cNvSpPr/>
          <p:nvPr/>
        </p:nvSpPr>
        <p:spPr>
          <a:xfrm>
            <a:off x="661268" y="579191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24" name="任意多边形: 形状 23"/>
          <p:cNvSpPr/>
          <p:nvPr/>
        </p:nvSpPr>
        <p:spPr>
          <a:xfrm flipH="1">
            <a:off x="7420722" y="3217737"/>
            <a:ext cx="4059452"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任意多边形: 形状 28"/>
          <p:cNvSpPr/>
          <p:nvPr/>
        </p:nvSpPr>
        <p:spPr>
          <a:xfrm flipH="1" flipV="1">
            <a:off x="7420722" y="5345450"/>
            <a:ext cx="4059452"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11382940" y="314396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31" name="椭圆 30"/>
          <p:cNvSpPr/>
          <p:nvPr/>
        </p:nvSpPr>
        <p:spPr>
          <a:xfrm>
            <a:off x="11382676" y="5751509"/>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endParaRPr>
          </a:p>
        </p:txBody>
      </p:sp>
      <p:sp>
        <p:nvSpPr>
          <p:cNvPr id="33" name="文本框 32"/>
          <p:cNvSpPr txBox="1"/>
          <p:nvPr/>
        </p:nvSpPr>
        <p:spPr>
          <a:xfrm>
            <a:off x="660477" y="1440416"/>
            <a:ext cx="2056744" cy="368935"/>
          </a:xfrm>
          <a:prstGeom prst="rect">
            <a:avLst/>
          </a:prstGeom>
          <a:noFill/>
          <a:effectLst/>
        </p:spPr>
        <p:txBody>
          <a:bodyPr wrap="square" lIns="0" tIns="0" rIns="0" bIns="0" rtlCol="0" anchor="t">
            <a:spAutoFit/>
          </a:bodyPr>
          <a:lstStyle/>
          <a:p>
            <a:r>
              <a:rPr lang="en-US" altLang="zh-CN" sz="2400" dirty="0">
                <a:solidFill>
                  <a:schemeClr val="accent1"/>
                </a:solidFill>
                <a:latin typeface="Sans Serif Collection" panose="020B0502040504020204" charset="0"/>
                <a:ea typeface="+mj-ea"/>
                <a:cs typeface="Sans Serif Collection" panose="020B0502040504020204" charset="0"/>
              </a:rPr>
              <a:t>Objectives 1</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34" name="文本框 33"/>
          <p:cNvSpPr txBox="1"/>
          <p:nvPr/>
        </p:nvSpPr>
        <p:spPr>
          <a:xfrm>
            <a:off x="661035" y="1853565"/>
            <a:ext cx="3873500" cy="1436370"/>
          </a:xfrm>
          <a:prstGeom prst="rect">
            <a:avLst/>
          </a:prstGeom>
          <a:noFill/>
          <a:effectLst/>
        </p:spPr>
        <p:txBody>
          <a:bodyPr wrap="square" lIns="0" tIns="0" rIns="0" bIns="0" rtlCol="0" anchor="t">
            <a:noAutofit/>
          </a:bodyPr>
          <a:lstStyle/>
          <a:p>
            <a:pPr>
              <a:lnSpc>
                <a:spcPct val="120000"/>
              </a:lnSpc>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Enhance User Engagement: By providing personalized profiles for farmers and buyers, the app aims to foster strong connections and interactions, encouraging frequent usage and engagement with the platform.</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35" name="文本框 34"/>
          <p:cNvSpPr txBox="1"/>
          <p:nvPr/>
        </p:nvSpPr>
        <p:spPr>
          <a:xfrm>
            <a:off x="9294057" y="1310199"/>
            <a:ext cx="2224979" cy="368935"/>
          </a:xfrm>
          <a:prstGeom prst="rect">
            <a:avLst/>
          </a:prstGeom>
          <a:noFill/>
          <a:effectLst/>
        </p:spPr>
        <p:txBody>
          <a:bodyPr wrap="square" lIns="0" tIns="0" rIns="0" bIns="0" rtlCol="0" anchor="t">
            <a:spAutoFit/>
          </a:bodyPr>
          <a:lstStyle/>
          <a:p>
            <a:pPr algn="r"/>
            <a:r>
              <a:rPr lang="en-US" altLang="zh-CN" sz="2400" dirty="0">
                <a:solidFill>
                  <a:schemeClr val="accent1"/>
                </a:solidFill>
                <a:latin typeface="Sans Serif Collection" panose="020B0502040504020204" charset="0"/>
                <a:ea typeface="+mj-ea"/>
                <a:cs typeface="Sans Serif Collection" panose="020B0502040504020204" charset="0"/>
              </a:rPr>
              <a:t>Objectives 3</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36" name="文本框 35"/>
          <p:cNvSpPr txBox="1"/>
          <p:nvPr/>
        </p:nvSpPr>
        <p:spPr>
          <a:xfrm>
            <a:off x="7694295" y="1678940"/>
            <a:ext cx="3846195" cy="1299210"/>
          </a:xfrm>
          <a:prstGeom prst="rect">
            <a:avLst/>
          </a:prstGeom>
          <a:noFill/>
          <a:effectLst/>
        </p:spPr>
        <p:txBody>
          <a:bodyPr wrap="square" lIns="0" tIns="0" rIns="0" bIns="0" rtlCol="0" anchor="t">
            <a:noAutofit/>
          </a:bodyPr>
          <a:lstStyle/>
          <a:p>
            <a:pPr algn="r">
              <a:lnSpc>
                <a:spcPct val="120000"/>
              </a:lnSpc>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Facilitate Communication and Trust: In-app messaging and a rating and review system aim to promote transparency and direct communication between farmers and buyers, building a reliable community and ensuring quality interactions.</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37" name="文本框 36"/>
          <p:cNvSpPr txBox="1"/>
          <p:nvPr/>
        </p:nvSpPr>
        <p:spPr>
          <a:xfrm>
            <a:off x="9074982" y="3772671"/>
            <a:ext cx="2404049" cy="368935"/>
          </a:xfrm>
          <a:prstGeom prst="rect">
            <a:avLst/>
          </a:prstGeom>
          <a:noFill/>
          <a:effectLst/>
        </p:spPr>
        <p:txBody>
          <a:bodyPr wrap="square" lIns="0" tIns="0" rIns="0" bIns="0" rtlCol="0" anchor="t">
            <a:spAutoFit/>
          </a:bodyPr>
          <a:lstStyle/>
          <a:p>
            <a:pPr algn="r"/>
            <a:r>
              <a:rPr lang="en-US" altLang="zh-CN" sz="2400" dirty="0">
                <a:solidFill>
                  <a:schemeClr val="accent1"/>
                </a:solidFill>
                <a:latin typeface="Sans Serif Collection" panose="020B0502040504020204" charset="0"/>
                <a:ea typeface="+mj-ea"/>
                <a:cs typeface="Sans Serif Collection" panose="020B0502040504020204" charset="0"/>
              </a:rPr>
              <a:t>Objectives 4</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38" name="文本框 37"/>
          <p:cNvSpPr txBox="1"/>
          <p:nvPr/>
        </p:nvSpPr>
        <p:spPr>
          <a:xfrm>
            <a:off x="7697470" y="4095115"/>
            <a:ext cx="3843655" cy="1518285"/>
          </a:xfrm>
          <a:prstGeom prst="rect">
            <a:avLst/>
          </a:prstGeom>
          <a:noFill/>
          <a:effectLst/>
        </p:spPr>
        <p:txBody>
          <a:bodyPr wrap="square" lIns="0" tIns="0" rIns="0" bIns="0" rtlCol="0" anchor="t">
            <a:noAutofit/>
          </a:bodyPr>
          <a:lstStyle/>
          <a:p>
            <a:pPr algn="r">
              <a:lnSpc>
                <a:spcPct val="120000"/>
              </a:lnSpc>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Keep Users Informed: Real-time notifications about new listings, price changes, and order statuses are intended to keep users updated and informed, enhancing the overall user experience and ensuring they never miss important information.</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39" name="文本框 38"/>
          <p:cNvSpPr txBox="1"/>
          <p:nvPr/>
        </p:nvSpPr>
        <p:spPr>
          <a:xfrm>
            <a:off x="717550" y="3749040"/>
            <a:ext cx="2388870" cy="368935"/>
          </a:xfrm>
          <a:prstGeom prst="rect">
            <a:avLst/>
          </a:prstGeom>
          <a:noFill/>
          <a:effectLst/>
        </p:spPr>
        <p:txBody>
          <a:bodyPr wrap="square" lIns="0" tIns="0" rIns="0" bIns="0" rtlCol="0" anchor="t">
            <a:spAutoFit/>
          </a:bodyPr>
          <a:lstStyle/>
          <a:p>
            <a:r>
              <a:rPr lang="en-US" altLang="zh-CN" sz="2400" dirty="0">
                <a:solidFill>
                  <a:schemeClr val="accent1"/>
                </a:solidFill>
                <a:latin typeface="Sans Serif Collection" panose="020B0502040504020204" charset="0"/>
                <a:ea typeface="+mj-ea"/>
                <a:cs typeface="Sans Serif Collection" panose="020B0502040504020204" charset="0"/>
              </a:rPr>
              <a:t>Objectives 2</a:t>
            </a:r>
            <a:endParaRPr lang="en-US" altLang="zh-CN" sz="2400" dirty="0">
              <a:solidFill>
                <a:schemeClr val="accent1"/>
              </a:solidFill>
              <a:latin typeface="Sans Serif Collection" panose="020B0502040504020204" charset="0"/>
              <a:ea typeface="+mj-ea"/>
              <a:cs typeface="Sans Serif Collection" panose="020B0502040504020204" charset="0"/>
            </a:endParaRPr>
          </a:p>
        </p:txBody>
      </p:sp>
      <p:sp>
        <p:nvSpPr>
          <p:cNvPr id="40" name="文本框 39"/>
          <p:cNvSpPr txBox="1"/>
          <p:nvPr/>
        </p:nvSpPr>
        <p:spPr>
          <a:xfrm>
            <a:off x="711835" y="4062095"/>
            <a:ext cx="3822065" cy="1758950"/>
          </a:xfrm>
          <a:prstGeom prst="rect">
            <a:avLst/>
          </a:prstGeom>
          <a:noFill/>
          <a:effectLst/>
        </p:spPr>
        <p:txBody>
          <a:bodyPr wrap="square" lIns="0" tIns="0" rIns="0" bIns="0" rtlCol="0" anchor="t">
            <a:noAutofit/>
          </a:bodyPr>
          <a:lstStyle/>
          <a:p>
            <a:pPr>
              <a:lnSpc>
                <a:spcPct val="120000"/>
              </a:lnSpc>
            </a:pPr>
            <a:r>
              <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rPr>
              <a:t>Streamline Transactions: The app’s marketplace interface, secure payment options, and geolocation features are designed to simplify the buying and selling process, making it easy for users to find, compare, and purchase fresh produce efficiently.</a:t>
            </a:r>
            <a:endParaRPr lang="en-US" altLang="zh-CN" sz="14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grpSp>
        <p:nvGrpSpPr>
          <p:cNvPr id="7" name="组合 6"/>
          <p:cNvGrpSpPr/>
          <p:nvPr/>
        </p:nvGrpSpPr>
        <p:grpSpPr>
          <a:xfrm>
            <a:off x="4454094" y="2831378"/>
            <a:ext cx="3240342" cy="3233326"/>
            <a:chOff x="4454094" y="2458149"/>
            <a:chExt cx="3240342" cy="3233326"/>
          </a:xfrm>
          <a:gradFill flip="none" rotWithShape="1">
            <a:gsLst>
              <a:gs pos="100000">
                <a:schemeClr val="accent1">
                  <a:lumMod val="50000"/>
                </a:schemeClr>
              </a:gs>
              <a:gs pos="0">
                <a:schemeClr val="accent1">
                  <a:lumMod val="20000"/>
                  <a:lumOff val="80000"/>
                </a:schemeClr>
              </a:gs>
              <a:gs pos="59000">
                <a:schemeClr val="accent1"/>
              </a:gs>
            </a:gsLst>
            <a:path path="circle">
              <a:fillToRect l="50000" t="50000" r="50000" b="50000"/>
            </a:path>
            <a:tileRect/>
          </a:gradFill>
        </p:grpSpPr>
        <p:sp>
          <p:nvSpPr>
            <p:cNvPr id="9" name="任意多边形: 形状 8"/>
            <p:cNvSpPr/>
            <p:nvPr/>
          </p:nvSpPr>
          <p:spPr>
            <a:xfrm>
              <a:off x="4454094" y="4072629"/>
              <a:ext cx="1618846" cy="1618846"/>
            </a:xfrm>
            <a:custGeom>
              <a:avLst/>
              <a:gdLst>
                <a:gd name="connsiteX0" fmla="*/ 0 w 2198385"/>
                <a:gd name="connsiteY0" fmla="*/ 0 h 2198385"/>
                <a:gd name="connsiteX1" fmla="*/ 747213 w 2198385"/>
                <a:gd name="connsiteY1" fmla="*/ 0 h 2198385"/>
                <a:gd name="connsiteX2" fmla="*/ 754625 w 2198385"/>
                <a:gd name="connsiteY2" fmla="*/ 146768 h 2198385"/>
                <a:gd name="connsiteX3" fmla="*/ 2051618 w 2198385"/>
                <a:gd name="connsiteY3" fmla="*/ 1443761 h 2198385"/>
                <a:gd name="connsiteX4" fmla="*/ 2198385 w 2198385"/>
                <a:gd name="connsiteY4" fmla="*/ 1451172 h 2198385"/>
                <a:gd name="connsiteX5" fmla="*/ 2198385 w 2198385"/>
                <a:gd name="connsiteY5" fmla="*/ 2198385 h 2198385"/>
                <a:gd name="connsiteX6" fmla="*/ 1975220 w 2198385"/>
                <a:gd name="connsiteY6" fmla="*/ 2187116 h 2198385"/>
                <a:gd name="connsiteX7" fmla="*/ 11270 w 2198385"/>
                <a:gd name="connsiteY7" fmla="*/ 223166 h 2198385"/>
                <a:gd name="connsiteX8" fmla="*/ 0 w 2198385"/>
                <a:gd name="connsiteY8" fmla="*/ 0 h 219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8385" h="2198385">
                  <a:moveTo>
                    <a:pt x="0" y="0"/>
                  </a:moveTo>
                  <a:lnTo>
                    <a:pt x="747213" y="0"/>
                  </a:lnTo>
                  <a:lnTo>
                    <a:pt x="754625" y="146768"/>
                  </a:lnTo>
                  <a:cubicBezTo>
                    <a:pt x="824075" y="830636"/>
                    <a:pt x="1367750" y="1374310"/>
                    <a:pt x="2051618" y="1443761"/>
                  </a:cubicBezTo>
                  <a:lnTo>
                    <a:pt x="2198385" y="1451172"/>
                  </a:lnTo>
                  <a:lnTo>
                    <a:pt x="2198385" y="2198385"/>
                  </a:lnTo>
                  <a:lnTo>
                    <a:pt x="1975220" y="2187116"/>
                  </a:lnTo>
                  <a:cubicBezTo>
                    <a:pt x="939684" y="2081952"/>
                    <a:pt x="116434" y="1258701"/>
                    <a:pt x="11270" y="223166"/>
                  </a:cubicBez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
          <p:nvSpPr>
            <p:cNvPr id="10" name="任意多边形: 形状 9"/>
            <p:cNvSpPr/>
            <p:nvPr/>
          </p:nvSpPr>
          <p:spPr>
            <a:xfrm>
              <a:off x="6075591" y="2458149"/>
              <a:ext cx="1618845" cy="1618844"/>
            </a:xfrm>
            <a:custGeom>
              <a:avLst/>
              <a:gdLst>
                <a:gd name="connsiteX0" fmla="*/ 0 w 2198384"/>
                <a:gd name="connsiteY0" fmla="*/ 747213 h 2198383"/>
                <a:gd name="connsiteX1" fmla="*/ 0 w 2198384"/>
                <a:gd name="connsiteY1" fmla="*/ 0 h 2198383"/>
                <a:gd name="connsiteX2" fmla="*/ 223165 w 2198384"/>
                <a:gd name="connsiteY2" fmla="*/ 11269 h 2198383"/>
                <a:gd name="connsiteX3" fmla="*/ 2187115 w 2198384"/>
                <a:gd name="connsiteY3" fmla="*/ 1975219 h 2198383"/>
                <a:gd name="connsiteX4" fmla="*/ 2198384 w 2198384"/>
                <a:gd name="connsiteY4" fmla="*/ 2198383 h 2198383"/>
                <a:gd name="connsiteX5" fmla="*/ 1451171 w 2198384"/>
                <a:gd name="connsiteY5" fmla="*/ 2198383 h 2198383"/>
                <a:gd name="connsiteX6" fmla="*/ 1443760 w 2198384"/>
                <a:gd name="connsiteY6" fmla="*/ 2051617 h 2198383"/>
                <a:gd name="connsiteX7" fmla="*/ 146767 w 2198384"/>
                <a:gd name="connsiteY7" fmla="*/ 754624 h 2198383"/>
                <a:gd name="connsiteX8" fmla="*/ 0 w 2198384"/>
                <a:gd name="connsiteY8" fmla="*/ 747213 h 219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8384" h="2198383">
                  <a:moveTo>
                    <a:pt x="0" y="747213"/>
                  </a:moveTo>
                  <a:lnTo>
                    <a:pt x="0" y="0"/>
                  </a:lnTo>
                  <a:lnTo>
                    <a:pt x="223165" y="11269"/>
                  </a:lnTo>
                  <a:cubicBezTo>
                    <a:pt x="1258700" y="116433"/>
                    <a:pt x="2081951" y="939684"/>
                    <a:pt x="2187115" y="1975219"/>
                  </a:cubicBezTo>
                  <a:lnTo>
                    <a:pt x="2198384" y="2198383"/>
                  </a:lnTo>
                  <a:lnTo>
                    <a:pt x="1451171" y="2198383"/>
                  </a:lnTo>
                  <a:lnTo>
                    <a:pt x="1443760" y="2051617"/>
                  </a:lnTo>
                  <a:cubicBezTo>
                    <a:pt x="1374309" y="1367749"/>
                    <a:pt x="830635" y="824075"/>
                    <a:pt x="146767" y="754624"/>
                  </a:cubicBezTo>
                  <a:lnTo>
                    <a:pt x="0" y="74721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grpSp>
      <p:sp>
        <p:nvSpPr>
          <p:cNvPr id="12" name="任意多边形: 形状 11"/>
          <p:cNvSpPr/>
          <p:nvPr/>
        </p:nvSpPr>
        <p:spPr>
          <a:xfrm>
            <a:off x="4454094" y="2831378"/>
            <a:ext cx="1618845" cy="1618844"/>
          </a:xfrm>
          <a:custGeom>
            <a:avLst/>
            <a:gdLst>
              <a:gd name="connsiteX0" fmla="*/ 0 w 2198384"/>
              <a:gd name="connsiteY0" fmla="*/ 2198383 h 2198383"/>
              <a:gd name="connsiteX1" fmla="*/ 11269 w 2198384"/>
              <a:gd name="connsiteY1" fmla="*/ 1975219 h 2198383"/>
              <a:gd name="connsiteX2" fmla="*/ 1975219 w 2198384"/>
              <a:gd name="connsiteY2" fmla="*/ 11269 h 2198383"/>
              <a:gd name="connsiteX3" fmla="*/ 2198384 w 2198384"/>
              <a:gd name="connsiteY3" fmla="*/ 0 h 2198383"/>
              <a:gd name="connsiteX4" fmla="*/ 2198384 w 2198384"/>
              <a:gd name="connsiteY4" fmla="*/ 747213 h 2198383"/>
              <a:gd name="connsiteX5" fmla="*/ 2051617 w 2198384"/>
              <a:gd name="connsiteY5" fmla="*/ 754624 h 2198383"/>
              <a:gd name="connsiteX6" fmla="*/ 754624 w 2198384"/>
              <a:gd name="connsiteY6" fmla="*/ 2051617 h 2198383"/>
              <a:gd name="connsiteX7" fmla="*/ 747213 w 2198384"/>
              <a:gd name="connsiteY7" fmla="*/ 2198383 h 2198383"/>
              <a:gd name="connsiteX8" fmla="*/ 0 w 2198384"/>
              <a:gd name="connsiteY8" fmla="*/ 2198383 h 219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8384" h="2198383">
                <a:moveTo>
                  <a:pt x="0" y="2198383"/>
                </a:moveTo>
                <a:lnTo>
                  <a:pt x="11269" y="1975219"/>
                </a:lnTo>
                <a:cubicBezTo>
                  <a:pt x="116433" y="939684"/>
                  <a:pt x="939683" y="116433"/>
                  <a:pt x="1975219" y="11269"/>
                </a:cubicBezTo>
                <a:lnTo>
                  <a:pt x="2198384" y="0"/>
                </a:lnTo>
                <a:lnTo>
                  <a:pt x="2198384" y="747213"/>
                </a:lnTo>
                <a:lnTo>
                  <a:pt x="2051617" y="754624"/>
                </a:lnTo>
                <a:cubicBezTo>
                  <a:pt x="1367749" y="824075"/>
                  <a:pt x="824074" y="1367749"/>
                  <a:pt x="754624" y="2051617"/>
                </a:cubicBezTo>
                <a:lnTo>
                  <a:pt x="747213" y="2198383"/>
                </a:lnTo>
                <a:lnTo>
                  <a:pt x="0" y="219838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sp>
        <p:nvSpPr>
          <p:cNvPr id="13" name="任意多边形: 形状 12"/>
          <p:cNvSpPr/>
          <p:nvPr/>
        </p:nvSpPr>
        <p:spPr>
          <a:xfrm>
            <a:off x="6075591" y="4445859"/>
            <a:ext cx="1618845" cy="1618846"/>
          </a:xfrm>
          <a:custGeom>
            <a:avLst/>
            <a:gdLst>
              <a:gd name="connsiteX0" fmla="*/ 0 w 2198384"/>
              <a:gd name="connsiteY0" fmla="*/ 2198385 h 2198385"/>
              <a:gd name="connsiteX1" fmla="*/ 0 w 2198384"/>
              <a:gd name="connsiteY1" fmla="*/ 1451172 h 2198385"/>
              <a:gd name="connsiteX2" fmla="*/ 146767 w 2198384"/>
              <a:gd name="connsiteY2" fmla="*/ 1443761 h 2198385"/>
              <a:gd name="connsiteX3" fmla="*/ 1443760 w 2198384"/>
              <a:gd name="connsiteY3" fmla="*/ 146768 h 2198385"/>
              <a:gd name="connsiteX4" fmla="*/ 1451171 w 2198384"/>
              <a:gd name="connsiteY4" fmla="*/ 0 h 2198385"/>
              <a:gd name="connsiteX5" fmla="*/ 2198384 w 2198384"/>
              <a:gd name="connsiteY5" fmla="*/ 0 h 2198385"/>
              <a:gd name="connsiteX6" fmla="*/ 2187115 w 2198384"/>
              <a:gd name="connsiteY6" fmla="*/ 223166 h 2198385"/>
              <a:gd name="connsiteX7" fmla="*/ 223165 w 2198384"/>
              <a:gd name="connsiteY7" fmla="*/ 2187116 h 2198385"/>
              <a:gd name="connsiteX8" fmla="*/ 0 w 2198384"/>
              <a:gd name="connsiteY8" fmla="*/ 2198385 h 219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8384" h="2198385">
                <a:moveTo>
                  <a:pt x="0" y="2198385"/>
                </a:moveTo>
                <a:lnTo>
                  <a:pt x="0" y="1451172"/>
                </a:lnTo>
                <a:lnTo>
                  <a:pt x="146767" y="1443761"/>
                </a:lnTo>
                <a:cubicBezTo>
                  <a:pt x="830635" y="1374310"/>
                  <a:pt x="1374309" y="830636"/>
                  <a:pt x="1443760" y="146768"/>
                </a:cubicBezTo>
                <a:lnTo>
                  <a:pt x="1451171" y="0"/>
                </a:lnTo>
                <a:lnTo>
                  <a:pt x="2198384" y="0"/>
                </a:lnTo>
                <a:lnTo>
                  <a:pt x="2187115" y="223166"/>
                </a:lnTo>
                <a:cubicBezTo>
                  <a:pt x="2081951" y="1258701"/>
                  <a:pt x="1258700" y="2081952"/>
                  <a:pt x="223165" y="2187116"/>
                </a:cubicBezTo>
                <a:lnTo>
                  <a:pt x="0" y="21983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1600">
              <a:solidFill>
                <a:schemeClr val="bg1"/>
              </a:solidFill>
              <a:latin typeface="+mj-ea"/>
              <a:ea typeface="+mj-ea"/>
            </a:endParaRPr>
          </a:p>
        </p:txBody>
      </p:sp>
      <p:pic>
        <p:nvPicPr>
          <p:cNvPr id="18" name="图片 17" descr="人手里拿着食物&#10;&#10;低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3784" y="628490"/>
            <a:ext cx="4153006" cy="6229510"/>
          </a:xfrm>
          <a:custGeom>
            <a:avLst/>
            <a:gdLst>
              <a:gd name="connsiteX0" fmla="*/ 0 w 5893814"/>
              <a:gd name="connsiteY0" fmla="*/ 0 h 6858000"/>
              <a:gd name="connsiteX1" fmla="*/ 5893814 w 5893814"/>
              <a:gd name="connsiteY1" fmla="*/ 0 h 6858000"/>
              <a:gd name="connsiteX2" fmla="*/ 5893814 w 5893814"/>
              <a:gd name="connsiteY2" fmla="*/ 6858000 h 6858000"/>
              <a:gd name="connsiteX3" fmla="*/ 0 w 58938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93814" h="6858000">
                <a:moveTo>
                  <a:pt x="0" y="0"/>
                </a:moveTo>
                <a:lnTo>
                  <a:pt x="5893814" y="0"/>
                </a:lnTo>
                <a:lnTo>
                  <a:pt x="5893814" y="6858000"/>
                </a:lnTo>
                <a:lnTo>
                  <a:pt x="0" y="6858000"/>
                </a:lnTo>
                <a:close/>
              </a:path>
            </a:pathLst>
          </a:custGeom>
          <a:effectLst>
            <a:outerShdw blurRad="304800" dist="393700" algn="l" rotWithShape="0">
              <a:schemeClr val="accent1">
                <a:lumMod val="50000"/>
                <a:alpha val="14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green leafed plants during daytime"/>
          <p:cNvPicPr>
            <a:picLocks noChangeAspect="1" noChangeArrowheads="1"/>
          </p:cNvPicPr>
          <p:nvPr/>
        </p:nvPicPr>
        <p:blipFill>
          <a:blip r:embed="rId1">
            <a:alphaModFix amt="10000"/>
            <a:extLst>
              <a:ext uri="{BEBA8EAE-BF5A-486C-A8C5-ECC9F3942E4B}">
                <a14:imgProps xmlns:a14="http://schemas.microsoft.com/office/drawing/2010/main">
                  <a14:imgLayer r:embed="rId2">
                    <a14:imgEffect>
                      <a14:saturation sat="0"/>
                    </a14:imgEffect>
                    <a14:imgEffect>
                      <a14:sharpenSoften amount="-25000"/>
                    </a14:imgEffect>
                  </a14:imgLayer>
                </a14:imgProps>
              </a:ext>
              <a:ext uri="{28A0092B-C50C-407E-A947-70E740481C1C}">
                <a14:useLocalDpi xmlns:a14="http://schemas.microsoft.com/office/drawing/2010/main" val="0"/>
              </a:ext>
            </a:extLst>
          </a:blip>
          <a:srcRect l="935" t="45100" r="935" b="18101"/>
          <a:stretch>
            <a:fillRect/>
          </a:stretch>
        </p:blipFill>
        <p:spPr bwMode="auto">
          <a:xfrm>
            <a:off x="-1" y="127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979888" y="2674180"/>
            <a:ext cx="5422900" cy="830580"/>
          </a:xfrm>
          <a:prstGeom prst="rect">
            <a:avLst/>
          </a:prstGeom>
          <a:noFill/>
        </p:spPr>
        <p:txBody>
          <a:bodyPr wrap="square" lIns="0" tIns="0" rIns="0" bIns="0">
            <a:spAutoFit/>
          </a:bodyPr>
          <a:lstStyle>
            <a:defPPr>
              <a:defRPr lang="en-US"/>
            </a:defPPr>
            <a:lvl1pPr algn="ctr">
              <a:defRPr sz="540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mj-lt"/>
                <a:ea typeface="+mj-ea"/>
                <a:cs typeface="OPPOSans R" panose="00020600040101010101" pitchFamily="18" charset="-122"/>
              </a:defRPr>
            </a:lvl1pPr>
          </a:lstStyle>
          <a:p>
            <a:pPr algn="l"/>
            <a:r>
              <a:rPr lang="en-US" altLang="zh-CN" u="sng" dirty="0">
                <a:latin typeface="Sans Serif Collection" panose="020B0502040504020204" charset="0"/>
                <a:cs typeface="Sans Serif Collection" panose="020B0502040504020204" charset="0"/>
              </a:rPr>
              <a:t>Tech Stack</a:t>
            </a:r>
            <a:endParaRPr lang="en-US" altLang="zh-CN" u="sng" dirty="0">
              <a:latin typeface="Sans Serif Collection" panose="020B0502040504020204" charset="0"/>
              <a:cs typeface="Sans Serif Collection" panose="020B0502040504020204" charset="0"/>
            </a:endParaRPr>
          </a:p>
        </p:txBody>
      </p:sp>
      <p:sp>
        <p:nvSpPr>
          <p:cNvPr id="6" name="任意多边形: 形状 5"/>
          <p:cNvSpPr/>
          <p:nvPr/>
        </p:nvSpPr>
        <p:spPr>
          <a:xfrm flipH="1">
            <a:off x="0" y="5148938"/>
            <a:ext cx="12192000" cy="1710333"/>
          </a:xfrm>
          <a:custGeom>
            <a:avLst/>
            <a:gdLst>
              <a:gd name="connsiteX0" fmla="*/ 3370191 w 12192000"/>
              <a:gd name="connsiteY0" fmla="*/ 1048 h 1710333"/>
              <a:gd name="connsiteX1" fmla="*/ 111796 w 12192000"/>
              <a:gd name="connsiteY1" fmla="*/ 270152 h 1710333"/>
              <a:gd name="connsiteX2" fmla="*/ 0 w 12192000"/>
              <a:gd name="connsiteY2" fmla="*/ 284774 h 1710333"/>
              <a:gd name="connsiteX3" fmla="*/ 0 w 12192000"/>
              <a:gd name="connsiteY3" fmla="*/ 1710333 h 1710333"/>
              <a:gd name="connsiteX4" fmla="*/ 12192000 w 12192000"/>
              <a:gd name="connsiteY4" fmla="*/ 1710333 h 1710333"/>
              <a:gd name="connsiteX5" fmla="*/ 12192000 w 12192000"/>
              <a:gd name="connsiteY5" fmla="*/ 570936 h 1710333"/>
              <a:gd name="connsiteX6" fmla="*/ 12034664 w 12192000"/>
              <a:gd name="connsiteY6" fmla="*/ 613494 h 1710333"/>
              <a:gd name="connsiteX7" fmla="*/ 9917386 w 12192000"/>
              <a:gd name="connsiteY7" fmla="*/ 945399 h 1710333"/>
              <a:gd name="connsiteX8" fmla="*/ 4085172 w 12192000"/>
              <a:gd name="connsiteY8" fmla="*/ 11949 h 1710333"/>
              <a:gd name="connsiteX9" fmla="*/ 3370191 w 12192000"/>
              <a:gd name="connsiteY9" fmla="*/ 1048 h 171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710333">
                <a:moveTo>
                  <a:pt x="3370191" y="1048"/>
                </a:moveTo>
                <a:cubicBezTo>
                  <a:pt x="2265174" y="14275"/>
                  <a:pt x="1043763" y="150313"/>
                  <a:pt x="111796" y="270152"/>
                </a:cubicBezTo>
                <a:lnTo>
                  <a:pt x="0" y="284774"/>
                </a:lnTo>
                <a:lnTo>
                  <a:pt x="0" y="1710333"/>
                </a:lnTo>
                <a:lnTo>
                  <a:pt x="12192000" y="1710333"/>
                </a:lnTo>
                <a:lnTo>
                  <a:pt x="12192000" y="570936"/>
                </a:lnTo>
                <a:lnTo>
                  <a:pt x="12034664" y="613494"/>
                </a:lnTo>
                <a:cubicBezTo>
                  <a:pt x="11334214" y="792553"/>
                  <a:pt x="10623573" y="933493"/>
                  <a:pt x="9917386" y="945399"/>
                </a:cubicBezTo>
                <a:cubicBezTo>
                  <a:pt x="8034221" y="977149"/>
                  <a:pt x="5922052" y="97674"/>
                  <a:pt x="4085172" y="11949"/>
                </a:cubicBezTo>
                <a:cubicBezTo>
                  <a:pt x="3855562" y="1234"/>
                  <a:pt x="3615751" y="-1892"/>
                  <a:pt x="3370191" y="104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p:nvSpPr>
        <p:spPr>
          <a:xfrm flipH="1">
            <a:off x="2026095" y="5568846"/>
            <a:ext cx="7132600" cy="1290425"/>
          </a:xfrm>
          <a:custGeom>
            <a:avLst/>
            <a:gdLst>
              <a:gd name="connsiteX0" fmla="*/ 144526 w 7132600"/>
              <a:gd name="connsiteY0" fmla="*/ 431645 h 1290425"/>
              <a:gd name="connsiteX1" fmla="*/ 275211 w 7132600"/>
              <a:gd name="connsiteY1" fmla="*/ 446466 h 1290425"/>
              <a:gd name="connsiteX2" fmla="*/ 304493 w 7132600"/>
              <a:gd name="connsiteY2" fmla="*/ 443256 h 1290425"/>
              <a:gd name="connsiteX3" fmla="*/ 250914 w 7132600"/>
              <a:gd name="connsiteY3" fmla="*/ 433793 h 1290425"/>
              <a:gd name="connsiteX4" fmla="*/ 144526 w 7132600"/>
              <a:gd name="connsiteY4" fmla="*/ 431645 h 1290425"/>
              <a:gd name="connsiteX5" fmla="*/ 4889938 w 7132600"/>
              <a:gd name="connsiteY5" fmla="*/ 1048 h 1290425"/>
              <a:gd name="connsiteX6" fmla="*/ 415856 w 7132600"/>
              <a:gd name="connsiteY6" fmla="*/ 431049 h 1290425"/>
              <a:gd name="connsiteX7" fmla="*/ 304493 w 7132600"/>
              <a:gd name="connsiteY7" fmla="*/ 443256 h 1290425"/>
              <a:gd name="connsiteX8" fmla="*/ 306276 w 7132600"/>
              <a:gd name="connsiteY8" fmla="*/ 443571 h 1290425"/>
              <a:gd name="connsiteX9" fmla="*/ 430473 w 7132600"/>
              <a:gd name="connsiteY9" fmla="*/ 640599 h 1290425"/>
              <a:gd name="connsiteX10" fmla="*/ 58810 w 7132600"/>
              <a:gd name="connsiteY10" fmla="*/ 1208594 h 1290425"/>
              <a:gd name="connsiteX11" fmla="*/ 0 w 7132600"/>
              <a:gd name="connsiteY11" fmla="*/ 1290425 h 1290425"/>
              <a:gd name="connsiteX12" fmla="*/ 7132600 w 7132600"/>
              <a:gd name="connsiteY12" fmla="*/ 1290425 h 1290425"/>
              <a:gd name="connsiteX13" fmla="*/ 7132600 w 7132600"/>
              <a:gd name="connsiteY13" fmla="*/ 220039 h 1290425"/>
              <a:gd name="connsiteX14" fmla="*/ 7026315 w 7132600"/>
              <a:gd name="connsiteY14" fmla="*/ 198431 h 1290425"/>
              <a:gd name="connsiteX15" fmla="*/ 5604918 w 7132600"/>
              <a:gd name="connsiteY15" fmla="*/ 11949 h 1290425"/>
              <a:gd name="connsiteX16" fmla="*/ 4889938 w 7132600"/>
              <a:gd name="connsiteY16" fmla="*/ 1048 h 129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32600" h="1290425">
                <a:moveTo>
                  <a:pt x="144526" y="431645"/>
                </a:moveTo>
                <a:cubicBezTo>
                  <a:pt x="33947" y="439111"/>
                  <a:pt x="-5522" y="473165"/>
                  <a:pt x="275211" y="446466"/>
                </a:cubicBezTo>
                <a:lnTo>
                  <a:pt x="304493" y="443256"/>
                </a:lnTo>
                <a:lnTo>
                  <a:pt x="250914" y="433793"/>
                </a:lnTo>
                <a:cubicBezTo>
                  <a:pt x="213520" y="429549"/>
                  <a:pt x="176121" y="429512"/>
                  <a:pt x="144526" y="431645"/>
                </a:cubicBezTo>
                <a:close/>
                <a:moveTo>
                  <a:pt x="4889938" y="1048"/>
                </a:moveTo>
                <a:cubicBezTo>
                  <a:pt x="3171023" y="21623"/>
                  <a:pt x="1170463" y="339371"/>
                  <a:pt x="415856" y="431049"/>
                </a:cubicBezTo>
                <a:lnTo>
                  <a:pt x="304493" y="443256"/>
                </a:lnTo>
                <a:lnTo>
                  <a:pt x="306276" y="443571"/>
                </a:lnTo>
                <a:cubicBezTo>
                  <a:pt x="396119" y="465974"/>
                  <a:pt x="467777" y="521041"/>
                  <a:pt x="430473" y="640599"/>
                </a:cubicBezTo>
                <a:cubicBezTo>
                  <a:pt x="393170" y="760158"/>
                  <a:pt x="235008" y="967463"/>
                  <a:pt x="58810" y="1208594"/>
                </a:cubicBezTo>
                <a:lnTo>
                  <a:pt x="0" y="1290425"/>
                </a:lnTo>
                <a:lnTo>
                  <a:pt x="7132600" y="1290425"/>
                </a:lnTo>
                <a:lnTo>
                  <a:pt x="7132600" y="220039"/>
                </a:lnTo>
                <a:lnTo>
                  <a:pt x="7026315" y="198431"/>
                </a:lnTo>
                <a:cubicBezTo>
                  <a:pt x="6540564" y="104421"/>
                  <a:pt x="6064138" y="33380"/>
                  <a:pt x="5604918" y="11949"/>
                </a:cubicBezTo>
                <a:cubicBezTo>
                  <a:pt x="5375308" y="1234"/>
                  <a:pt x="5135497" y="-1892"/>
                  <a:pt x="4889938" y="1048"/>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flipH="1">
            <a:off x="0" y="4889204"/>
            <a:ext cx="12192000" cy="1970067"/>
          </a:xfrm>
          <a:custGeom>
            <a:avLst/>
            <a:gdLst>
              <a:gd name="connsiteX0" fmla="*/ 12192000 w 12192000"/>
              <a:gd name="connsiteY0" fmla="*/ 0 h 1970067"/>
              <a:gd name="connsiteX1" fmla="*/ 12121946 w 12192000"/>
              <a:gd name="connsiteY1" fmla="*/ 8188 h 1970067"/>
              <a:gd name="connsiteX2" fmla="*/ 7121986 w 12192000"/>
              <a:gd name="connsiteY2" fmla="*/ 1096319 h 1970067"/>
              <a:gd name="connsiteX3" fmla="*/ 1460870 w 12192000"/>
              <a:gd name="connsiteY3" fmla="*/ 162869 h 1970067"/>
              <a:gd name="connsiteX4" fmla="*/ 39384 w 12192000"/>
              <a:gd name="connsiteY4" fmla="*/ 177454 h 1970067"/>
              <a:gd name="connsiteX5" fmla="*/ 0 w 12192000"/>
              <a:gd name="connsiteY5" fmla="*/ 180279 h 1970067"/>
              <a:gd name="connsiteX6" fmla="*/ 0 w 12192000"/>
              <a:gd name="connsiteY6" fmla="*/ 1970067 h 1970067"/>
              <a:gd name="connsiteX7" fmla="*/ 12192000 w 12192000"/>
              <a:gd name="connsiteY7" fmla="*/ 1970067 h 197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70067">
                <a:moveTo>
                  <a:pt x="12192000" y="0"/>
                </a:moveTo>
                <a:lnTo>
                  <a:pt x="12121946" y="8188"/>
                </a:lnTo>
                <a:cubicBezTo>
                  <a:pt x="10576357" y="230326"/>
                  <a:pt x="8835661" y="1066554"/>
                  <a:pt x="7121986" y="1096319"/>
                </a:cubicBezTo>
                <a:cubicBezTo>
                  <a:pt x="5294067" y="1128069"/>
                  <a:pt x="3243862" y="248594"/>
                  <a:pt x="1460870" y="162869"/>
                </a:cubicBezTo>
                <a:cubicBezTo>
                  <a:pt x="1015122" y="141438"/>
                  <a:pt x="529766" y="150368"/>
                  <a:pt x="39384" y="177454"/>
                </a:cubicBezTo>
                <a:lnTo>
                  <a:pt x="0" y="180279"/>
                </a:lnTo>
                <a:lnTo>
                  <a:pt x="0" y="1970067"/>
                </a:lnTo>
                <a:lnTo>
                  <a:pt x="12192000" y="1970067"/>
                </a:lnTo>
                <a:close/>
              </a:path>
            </a:pathLst>
          </a:custGeom>
          <a:gradFill flip="none" rotWithShape="1">
            <a:gsLst>
              <a:gs pos="0">
                <a:schemeClr val="accent1">
                  <a:lumMod val="80000"/>
                  <a:lumOff val="20000"/>
                </a:schemeClr>
              </a:gs>
              <a:gs pos="100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5979795" y="3759835"/>
            <a:ext cx="5607050" cy="1451610"/>
          </a:xfrm>
          <a:prstGeom prst="rect">
            <a:avLst/>
          </a:prstGeom>
          <a:noFill/>
        </p:spPr>
        <p:txBody>
          <a:bodyPr wrap="square" lIns="0" tIns="0" rIns="0" bIns="0">
            <a:noAutofit/>
          </a:bodyPr>
          <a:lstStyle/>
          <a:p>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The crop marketing app uses React Native for mobile development, Node.js for the backend, and PostgreSQL for database management. It employs Google Cloud for hosting and integrates Stripe or PayPal for secure payments.</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a:p>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a:p>
            <a:r>
              <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rPr>
              <a:t>.</a:t>
            </a:r>
            <a:endParaRPr lang="en-US" altLang="zh-CN" sz="1600" b="1" dirty="0">
              <a:solidFill>
                <a:schemeClr val="tx1">
                  <a:lumMod val="75000"/>
                  <a:lumOff val="25000"/>
                </a:schemeClr>
              </a:solidFill>
              <a:effectLst/>
              <a:latin typeface="Sans Serif Collection" panose="020B0502040504020204" charset="0"/>
              <a:cs typeface="Sans Serif Collection" panose="020B0502040504020204" charset="0"/>
            </a:endParaRPr>
          </a:p>
        </p:txBody>
      </p:sp>
      <p:sp>
        <p:nvSpPr>
          <p:cNvPr id="14" name="文本框 13"/>
          <p:cNvSpPr txBox="1"/>
          <p:nvPr/>
        </p:nvSpPr>
        <p:spPr>
          <a:xfrm>
            <a:off x="740528" y="1272773"/>
            <a:ext cx="4991752" cy="4416594"/>
          </a:xfrm>
          <a:prstGeom prst="rect">
            <a:avLst/>
          </a:prstGeom>
          <a:noFill/>
        </p:spPr>
        <p:txBody>
          <a:bodyPr wrap="none" lIns="0" tIns="0" rIns="0" bIns="0">
            <a:spAutoFit/>
          </a:bodyPr>
          <a:lstStyle>
            <a:defPPr>
              <a:defRPr lang="en-US"/>
            </a:defPPr>
            <a:lvl1pPr algn="ctr">
              <a:defRPr sz="5400">
                <a:gradFill>
                  <a:gsLst>
                    <a:gs pos="0">
                      <a:schemeClr val="accent1">
                        <a:lumMod val="80000"/>
                        <a:lumOff val="20000"/>
                      </a:schemeClr>
                    </a:gs>
                    <a:gs pos="100000">
                      <a:schemeClr val="accent1">
                        <a:lumMod val="75000"/>
                      </a:schemeClr>
                    </a:gs>
                  </a:gsLst>
                  <a:lin ang="5400000" scaled="1"/>
                </a:gradFill>
                <a:effectLst>
                  <a:outerShdw dist="76200" dir="2700000" algn="tl" rotWithShape="0">
                    <a:schemeClr val="accent1">
                      <a:lumMod val="20000"/>
                      <a:lumOff val="80000"/>
                      <a:alpha val="60000"/>
                    </a:schemeClr>
                  </a:outerShdw>
                </a:effectLst>
                <a:latin typeface="+mj-lt"/>
                <a:ea typeface="+mj-ea"/>
                <a:cs typeface="OPPOSans R" panose="00020600040101010101" pitchFamily="18" charset="-122"/>
              </a:defRPr>
            </a:lvl1pPr>
          </a:lstStyle>
          <a:p>
            <a:r>
              <a:rPr lang="en-US" altLang="zh-CN" sz="28700" dirty="0">
                <a:blipFill>
                  <a:blip r:embed="rId3"/>
                  <a:stretch>
                    <a:fillRect/>
                  </a:stretch>
                </a:blipFill>
                <a:effectLst/>
              </a:rPr>
              <a:t>02</a:t>
            </a:r>
            <a:endParaRPr lang="en-US" altLang="zh-CN" sz="28700" dirty="0">
              <a:blipFill>
                <a:blip r:embed="rId3"/>
                <a:stretch>
                  <a:fillRect/>
                </a:stretch>
              </a:blipFill>
              <a:effectLst/>
            </a:endParaRPr>
          </a:p>
        </p:txBody>
      </p:sp>
      <p:grpSp>
        <p:nvGrpSpPr>
          <p:cNvPr id="21" name="组合 20"/>
          <p:cNvGrpSpPr/>
          <p:nvPr/>
        </p:nvGrpSpPr>
        <p:grpSpPr>
          <a:xfrm>
            <a:off x="11122818" y="952138"/>
            <a:ext cx="396081" cy="77090"/>
            <a:chOff x="10927556" y="913606"/>
            <a:chExt cx="591344" cy="115094"/>
          </a:xfrm>
        </p:grpSpPr>
        <p:sp>
          <p:nvSpPr>
            <p:cNvPr id="22" name="椭圆 21"/>
            <p:cNvSpPr/>
            <p:nvPr/>
          </p:nvSpPr>
          <p:spPr>
            <a:xfrm>
              <a:off x="1092755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p:cNvSpPr/>
            <p:nvPr/>
          </p:nvSpPr>
          <p:spPr>
            <a:xfrm>
              <a:off x="11165681" y="913606"/>
              <a:ext cx="115094" cy="115094"/>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椭圆 23"/>
            <p:cNvSpPr/>
            <p:nvPr/>
          </p:nvSpPr>
          <p:spPr>
            <a:xfrm>
              <a:off x="11403806" y="913606"/>
              <a:ext cx="115094" cy="115094"/>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5" name="Picture 28-mask"/>
          <p:cNvSpPr/>
          <p:nvPr/>
        </p:nvSpPr>
        <p:spPr>
          <a:xfrm>
            <a:off x="5979888" y="3525279"/>
            <a:ext cx="1227073" cy="110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tags/tag1.xml><?xml version="1.0" encoding="utf-8"?>
<p:tagLst xmlns:p="http://schemas.openxmlformats.org/presentationml/2006/main">
  <p:tag name="ISLIDE.GUIDESSETTING" val="{&quot;Id&quot;:&quot;GuidesStyle_Normal&quot;,&quot;Name&quot;:&quot;GuidesStyle_Normal&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Theme">
  <a:themeElements>
    <a:clrScheme name="自定义 110">
      <a:dk1>
        <a:srgbClr val="000000"/>
      </a:dk1>
      <a:lt1>
        <a:srgbClr val="FFFFFF"/>
      </a:lt1>
      <a:dk2>
        <a:srgbClr val="778495"/>
      </a:dk2>
      <a:lt2>
        <a:srgbClr val="F0F0F0"/>
      </a:lt2>
      <a:accent1>
        <a:srgbClr val="149E70"/>
      </a:accent1>
      <a:accent2>
        <a:srgbClr val="299672"/>
      </a:accent2>
      <a:accent3>
        <a:srgbClr val="2ABB89"/>
      </a:accent3>
      <a:accent4>
        <a:srgbClr val="D6CD1C"/>
      </a:accent4>
      <a:accent5>
        <a:srgbClr val="5F5F5F"/>
      </a:accent5>
      <a:accent6>
        <a:srgbClr val="808080"/>
      </a:accent6>
      <a:hlink>
        <a:srgbClr val="1F705D"/>
      </a:hlink>
      <a:folHlink>
        <a:srgbClr val="BFBFBF"/>
      </a:folHlink>
    </a:clrScheme>
    <a:fontScheme name="自定义 18">
      <a:majorFont>
        <a:latin typeface="OPPOSans H"/>
        <a:ea typeface="OPPOSans H"/>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40000"/>
            <a:lumOff val="60000"/>
          </a:schemeClr>
        </a:solidFill>
        <a:ln>
          <a:noFill/>
        </a:ln>
      </a:spPr>
      <a:bodyPr wrap="square"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11402</Words>
  <Application>WPS Presentation</Application>
  <PresentationFormat>宽屏</PresentationFormat>
  <Paragraphs>275</Paragraphs>
  <Slides>17</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17</vt:i4>
      </vt:variant>
    </vt:vector>
  </HeadingPairs>
  <TitlesOfParts>
    <vt:vector size="35" baseType="lpstr">
      <vt:lpstr>Arial</vt:lpstr>
      <vt:lpstr>SimSun</vt:lpstr>
      <vt:lpstr>Wingdings</vt:lpstr>
      <vt:lpstr>Outfit</vt:lpstr>
      <vt:lpstr>Segoe Print</vt:lpstr>
      <vt:lpstr>Outfit</vt:lpstr>
      <vt:lpstr>Outfit</vt:lpstr>
      <vt:lpstr>OPPOSans R</vt:lpstr>
      <vt:lpstr>Times New Roman</vt:lpstr>
      <vt:lpstr>Microsoft YaHei</vt:lpstr>
      <vt:lpstr>Arial Unicode MS</vt:lpstr>
      <vt:lpstr>OPPOSans H</vt:lpstr>
      <vt:lpstr>Calibri</vt:lpstr>
      <vt:lpstr>MingLiU-ExtB</vt:lpstr>
      <vt:lpstr>Arial Black</vt:lpstr>
      <vt:lpstr>Arial Narrow</vt:lpstr>
      <vt:lpstr>Sans Serif Collection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Admin</dc:creator>
  <cp:lastModifiedBy>neera</cp:lastModifiedBy>
  <cp:revision>55</cp:revision>
  <dcterms:created xsi:type="dcterms:W3CDTF">2023-03-14T10:49:00Z</dcterms:created>
  <dcterms:modified xsi:type="dcterms:W3CDTF">2024-09-29T05:35:06Z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EBFC7DF3AB7B43F1BBBB0ED4C32E9EB9_12</vt:lpwstr>
  </property>
  <property fmtid="{D5CDD505-2E9C-101B-9397-08002B2CF9AE}" pid="3" name="KSOProductBuildVer">
    <vt:lpwstr>1033-12.2.0.13472</vt:lpwstr>
  </property>
</Properties>
</file>